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69" r:id="rId5"/>
    <p:sldId id="260" r:id="rId6"/>
    <p:sldId id="278" r:id="rId7"/>
    <p:sldId id="288" r:id="rId8"/>
    <p:sldId id="850" r:id="rId9"/>
    <p:sldId id="279" r:id="rId10"/>
    <p:sldId id="280" r:id="rId11"/>
    <p:sldId id="281" r:id="rId12"/>
    <p:sldId id="849" r:id="rId13"/>
    <p:sldId id="277" r:id="rId14"/>
    <p:sldId id="851" r:id="rId15"/>
    <p:sldId id="848" r:id="rId16"/>
  </p:sldIdLst>
  <p:sldSz cx="13444538" cy="7562850"/>
  <p:notesSz cx="6797675" cy="9926638"/>
  <p:defaultTextStyle>
    <a:defPPr>
      <a:defRPr lang="es-ES"/>
    </a:defPPr>
    <a:lvl1pPr marL="0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4637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9274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73911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98548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23185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47822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72459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97096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4" userDrawn="1">
          <p15:clr>
            <a:srgbClr val="A4A3A4"/>
          </p15:clr>
        </p15:guide>
        <p15:guide id="2" pos="20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n Belen Diaz Lopez" initials="CBDL" lastIdx="5" clrIdx="0">
    <p:extLst>
      <p:ext uri="{19B8F6BF-5375-455C-9EA6-DF929625EA0E}">
        <p15:presenceInfo xmlns:p15="http://schemas.microsoft.com/office/powerpoint/2012/main" userId="S::UF788491@es.naturgy.com::c1e27be9-5161-4e72-9764-5029ba15c132" providerId="AD"/>
      </p:ext>
    </p:extLst>
  </p:cmAuthor>
  <p:cmAuthor id="2" name="Jacob Peteira, María Denise" initials="JPMD" lastIdx="5" clrIdx="1">
    <p:extLst>
      <p:ext uri="{19B8F6BF-5375-455C-9EA6-DF929625EA0E}">
        <p15:presenceInfo xmlns:p15="http://schemas.microsoft.com/office/powerpoint/2012/main" userId="S::00043076@es.naturgy.com::cb01386b-1a32-4f51-a282-519f6b019e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2"/>
    <a:srgbClr val="094470"/>
    <a:srgbClr val="004571"/>
    <a:srgbClr val="FF7300"/>
    <a:srgbClr val="FFD833"/>
    <a:srgbClr val="A2AD00"/>
    <a:srgbClr val="7A7256"/>
    <a:srgbClr val="D3222A"/>
    <a:srgbClr val="BFB8AF"/>
    <a:srgbClr val="B8B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323B15-ECE3-C5D9-989C-BE8C7D4820EB}" v="6" dt="2026-01-26T08:08:27.8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474"/>
        <p:guide pos="208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294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2E0BBDCF-EAD3-4D63-830C-3A63D302CBA1}" type="datetimeFigureOut">
              <a:rPr lang="es-ES" smtClean="0"/>
              <a:pPr/>
              <a:t>26/01/2026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21" tIns="44111" rIns="88221" bIns="44111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64" y="4777782"/>
            <a:ext cx="5438748" cy="3907834"/>
          </a:xfrm>
          <a:prstGeom prst="rect">
            <a:avLst/>
          </a:prstGeom>
        </p:spPr>
        <p:txBody>
          <a:bodyPr vert="horz" lIns="88221" tIns="44111" rIns="88221" bIns="44111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294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F6CB1781-B1D0-4DB3-AA00-C46AD86AC94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3410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B1781-B1D0-4DB3-AA00-C46AD86AC94B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7069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B1781-B1D0-4DB3-AA00-C46AD86AC94B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4861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B65A6-95E6-C66E-CCA4-941187C8A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3CF1928-0A0D-0B51-2D6E-51ADFEB52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74A8128-D2A5-5217-C181-35196371CA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1FFF99B-E43D-5EF7-73E7-4333024394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B1781-B1D0-4DB3-AA00-C46AD86AC94B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055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B1781-B1D0-4DB3-AA00-C46AD86AC94B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416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B1781-B1D0-4DB3-AA00-C46AD86AC94B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252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B1781-B1D0-4DB3-AA00-C46AD86AC94B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117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solidFill>
          <a:srgbClr val="F4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id="{8FAF3598-1A46-9C90-895D-A0A647713D6D}"/>
              </a:ext>
            </a:extLst>
          </p:cNvPr>
          <p:cNvSpPr txBox="1">
            <a:spLocks/>
          </p:cNvSpPr>
          <p:nvPr userDrawn="1"/>
        </p:nvSpPr>
        <p:spPr>
          <a:xfrm>
            <a:off x="12635714" y="7137011"/>
            <a:ext cx="41501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s-ES"/>
            </a:defPPr>
            <a:lvl1pPr marL="0" algn="l" defTabSz="5246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4637" algn="l" defTabSz="5246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9274" algn="l" defTabSz="5246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3911" algn="l" defTabSz="5246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8548" algn="l" defTabSz="5246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3185" algn="l" defTabSz="5246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7822" algn="l" defTabSz="5246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72459" algn="l" defTabSz="5246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7096" algn="l" defTabSz="5246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ECE4A82-5AD9-4CC1-8407-967E1D675E69}" type="slidenum">
              <a:rPr lang="en-GB" sz="1200" smtClean="0">
                <a:solidFill>
                  <a:srgbClr val="094470"/>
                </a:solidFill>
                <a:latin typeface="FS Emeric Light" panose="02000503040000020004" pitchFamily="2" charset="77"/>
              </a:rPr>
              <a:pPr algn="r"/>
              <a:t>‹#›</a:t>
            </a:fld>
            <a:r>
              <a:rPr lang="en-GB" sz="1200">
                <a:solidFill>
                  <a:srgbClr val="094470"/>
                </a:solidFill>
                <a:latin typeface="FS Emeric Light" panose="02000503040000020004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0496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5223" y="5293995"/>
            <a:ext cx="806672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635223" y="675755"/>
            <a:ext cx="8066723" cy="4537710"/>
          </a:xfrm>
        </p:spPr>
        <p:txBody>
          <a:bodyPr/>
          <a:lstStyle>
            <a:lvl1pPr marL="0" indent="0">
              <a:buNone/>
              <a:defRPr sz="3700"/>
            </a:lvl1pPr>
            <a:lvl2pPr marL="524637" indent="0">
              <a:buNone/>
              <a:defRPr sz="3200"/>
            </a:lvl2pPr>
            <a:lvl3pPr marL="1049274" indent="0">
              <a:buNone/>
              <a:defRPr sz="2800"/>
            </a:lvl3pPr>
            <a:lvl4pPr marL="1573911" indent="0">
              <a:buNone/>
              <a:defRPr sz="2300"/>
            </a:lvl4pPr>
            <a:lvl5pPr marL="2098548" indent="0">
              <a:buNone/>
              <a:defRPr sz="2300"/>
            </a:lvl5pPr>
            <a:lvl6pPr marL="2623185" indent="0">
              <a:buNone/>
              <a:defRPr sz="2300"/>
            </a:lvl6pPr>
            <a:lvl7pPr marL="3147822" indent="0">
              <a:buNone/>
              <a:defRPr sz="2300"/>
            </a:lvl7pPr>
            <a:lvl8pPr marL="3672459" indent="0">
              <a:buNone/>
              <a:defRPr sz="2300"/>
            </a:lvl8pPr>
            <a:lvl9pPr marL="4197096" indent="0">
              <a:buNone/>
              <a:defRPr sz="23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635223" y="5918981"/>
            <a:ext cx="806672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4637" indent="0">
              <a:buNone/>
              <a:defRPr sz="1400"/>
            </a:lvl2pPr>
            <a:lvl3pPr marL="1049274" indent="0">
              <a:buNone/>
              <a:defRPr sz="1100"/>
            </a:lvl3pPr>
            <a:lvl4pPr marL="1573911" indent="0">
              <a:buNone/>
              <a:defRPr sz="1000"/>
            </a:lvl4pPr>
            <a:lvl5pPr marL="2098548" indent="0">
              <a:buNone/>
              <a:defRPr sz="1000"/>
            </a:lvl5pPr>
            <a:lvl6pPr marL="2623185" indent="0">
              <a:buNone/>
              <a:defRPr sz="1000"/>
            </a:lvl6pPr>
            <a:lvl7pPr marL="3147822" indent="0">
              <a:buNone/>
              <a:defRPr sz="1000"/>
            </a:lvl7pPr>
            <a:lvl8pPr marL="3672459" indent="0">
              <a:buNone/>
              <a:defRPr sz="1000"/>
            </a:lvl8pPr>
            <a:lvl9pPr marL="4197096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F57D-8E5F-514F-B3D2-0273D487A009}" type="datetimeFigureOut">
              <a:rPr lang="es-ES" smtClean="0"/>
              <a:pPr/>
              <a:t>26/01/2026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3E9E-B2FD-B446-AC6E-75F79F5755A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028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F57D-8E5F-514F-B3D2-0273D487A009}" type="datetimeFigureOut">
              <a:rPr lang="es-ES" smtClean="0"/>
              <a:pPr/>
              <a:t>26/01/2026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3E9E-B2FD-B446-AC6E-75F79F5755A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9131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1514222" y="334377"/>
            <a:ext cx="3571205" cy="7116431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793602" y="334377"/>
            <a:ext cx="10496544" cy="7116431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F57D-8E5F-514F-B3D2-0273D487A009}" type="datetimeFigureOut">
              <a:rPr lang="es-ES" smtClean="0"/>
              <a:pPr/>
              <a:t>26/01/2026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3E9E-B2FD-B446-AC6E-75F79F5755A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4227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raportada -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2" y="0"/>
            <a:ext cx="13444537" cy="7562850"/>
          </a:xfrm>
          <a:prstGeom prst="rect">
            <a:avLst/>
          </a:prstGeom>
          <a:solidFill>
            <a:srgbClr val="00457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4445" tIns="134445" rIns="134445" bIns="134445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4437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59" b="0" i="0" u="none" strike="noStrike" cap="none" normalizeH="0" baseline="0" err="1">
              <a:solidFill>
                <a:schemeClr val="bg2"/>
              </a:solidFill>
              <a:effectLst/>
              <a:latin typeface="Verdana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5369678" y="3486324"/>
            <a:ext cx="5557781" cy="77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1103" b="0" i="0" u="none" strike="noStrike" baseline="0">
                <a:solidFill>
                  <a:schemeClr val="bg1"/>
                </a:solidFill>
                <a:latin typeface="FS Emeric Light" charset="0"/>
                <a:ea typeface="FS Emeric Light" charset="0"/>
                <a:cs typeface="FS Emeric Light" charset="0"/>
              </a:rPr>
              <a:t>Esta presentación es propiedad de Global </a:t>
            </a:r>
            <a:r>
              <a:rPr lang="es-ES" sz="1103" b="0" i="0" u="none" strike="noStrike" baseline="0" err="1">
                <a:solidFill>
                  <a:schemeClr val="bg1"/>
                </a:solidFill>
                <a:latin typeface="FS Emeric Light" charset="0"/>
                <a:ea typeface="FS Emeric Light" charset="0"/>
                <a:cs typeface="FS Emeric Light" charset="0"/>
              </a:rPr>
              <a:t>Power</a:t>
            </a:r>
            <a:r>
              <a:rPr lang="es-ES" sz="1103" b="0" i="0" u="none" strike="noStrike" baseline="0">
                <a:solidFill>
                  <a:schemeClr val="bg1"/>
                </a:solidFill>
                <a:latin typeface="FS Emeric Light" charset="0"/>
                <a:ea typeface="FS Emeric Light" charset="0"/>
                <a:cs typeface="FS Emeric Light" charset="0"/>
              </a:rPr>
              <a:t> </a:t>
            </a:r>
            <a:r>
              <a:rPr lang="es-ES" sz="1103" b="0" i="0" u="none" strike="noStrike" baseline="0" err="1">
                <a:solidFill>
                  <a:schemeClr val="bg1"/>
                </a:solidFill>
                <a:latin typeface="FS Emeric Light" charset="0"/>
                <a:ea typeface="FS Emeric Light" charset="0"/>
                <a:cs typeface="FS Emeric Light" charset="0"/>
              </a:rPr>
              <a:t>Generation</a:t>
            </a:r>
            <a:r>
              <a:rPr lang="es-ES" sz="1103" b="0" i="0" u="none" strike="noStrike" baseline="0">
                <a:solidFill>
                  <a:schemeClr val="bg1"/>
                </a:solidFill>
                <a:latin typeface="FS Emeric Light" charset="0"/>
                <a:ea typeface="FS Emeric Light" charset="0"/>
                <a:cs typeface="FS Emeric Light" charset="0"/>
              </a:rPr>
              <a:t>, S.A.</a:t>
            </a:r>
            <a:br>
              <a:rPr lang="es-ES" sz="1103" b="0" i="0" u="none" strike="noStrike" baseline="0">
                <a:solidFill>
                  <a:schemeClr val="bg1"/>
                </a:solidFill>
                <a:latin typeface="FS Emeric Light" charset="0"/>
                <a:ea typeface="FS Emeric Light" charset="0"/>
                <a:cs typeface="FS Emeric Light" charset="0"/>
              </a:rPr>
            </a:br>
            <a:r>
              <a:rPr lang="es-ES" sz="1103" b="0" i="0" u="none" strike="noStrike" baseline="0">
                <a:solidFill>
                  <a:schemeClr val="bg1"/>
                </a:solidFill>
                <a:latin typeface="FS Emeric Light" charset="0"/>
                <a:ea typeface="FS Emeric Light" charset="0"/>
                <a:cs typeface="FS Emeric Light" charset="0"/>
              </a:rPr>
              <a:t>Tanto su contenido como su diseño están destinados al uso exclusivo de su personal.</a:t>
            </a:r>
          </a:p>
          <a:p>
            <a:pPr algn="l"/>
            <a:endParaRPr lang="es-ES" sz="1103" b="0" i="0" u="none" strike="noStrike" baseline="0">
              <a:solidFill>
                <a:schemeClr val="bg1"/>
              </a:solidFill>
              <a:latin typeface="FS Emeric Light" charset="0"/>
              <a:ea typeface="FS Emeric Light" charset="0"/>
              <a:cs typeface="FS Emeric Light" charset="0"/>
            </a:endParaRPr>
          </a:p>
          <a:p>
            <a:pPr algn="l"/>
            <a:r>
              <a:rPr lang="en-US" sz="1103" b="0" i="0" u="none" strike="noStrike" baseline="0">
                <a:solidFill>
                  <a:schemeClr val="bg1"/>
                </a:solidFill>
                <a:latin typeface="FS Emeric Light" charset="0"/>
                <a:ea typeface="FS Emeric Light" charset="0"/>
                <a:cs typeface="FS Emeric Light" charset="0"/>
              </a:rPr>
              <a:t>© </a:t>
            </a:r>
            <a:r>
              <a:rPr lang="en" sz="1103" b="0" i="0" u="none" strike="noStrike" baseline="0">
                <a:solidFill>
                  <a:schemeClr val="bg1"/>
                </a:solidFill>
                <a:latin typeface="FS Emeric Light" charset="0"/>
                <a:ea typeface="FS Emeric Light" charset="0"/>
                <a:cs typeface="FS Emeric Light" charset="0"/>
              </a:rPr>
              <a:t>Copyright Global Power Generation, S.A.</a:t>
            </a:r>
            <a:endParaRPr lang="es-ES" sz="1103" b="0" i="0">
              <a:solidFill>
                <a:schemeClr val="bg1"/>
              </a:solidFill>
              <a:latin typeface="FS Emeric Light" charset="0"/>
              <a:ea typeface="FS Emeric Light" charset="0"/>
              <a:cs typeface="FS Emeric Light" charset="0"/>
            </a:endParaRPr>
          </a:p>
        </p:txBody>
      </p:sp>
      <p:sp>
        <p:nvSpPr>
          <p:cNvPr id="6" name="Inhaltsplatzhalter 4"/>
          <p:cNvSpPr txBox="1">
            <a:spLocks/>
          </p:cNvSpPr>
          <p:nvPr userDrawn="1"/>
        </p:nvSpPr>
        <p:spPr>
          <a:xfrm>
            <a:off x="5337403" y="2529671"/>
            <a:ext cx="6535877" cy="49073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ts val="1000"/>
              </a:spcBef>
              <a:spcAft>
                <a:spcPct val="0"/>
              </a:spcAft>
              <a:defRPr sz="1200" b="1" spc="-2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73038" indent="-119063" algn="l" rtl="0" eaLnBrk="1" fontAlgn="base" hangingPunct="1">
              <a:spcBef>
                <a:spcPts val="300"/>
              </a:spcBef>
              <a:spcAft>
                <a:spcPct val="0"/>
              </a:spcAft>
              <a:buFont typeface="Arial"/>
              <a:buChar char="•"/>
              <a:tabLst/>
              <a:defRPr sz="1200" b="0" spc="-2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368300" indent="-153988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1200" b="0" spc="-2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533400" indent="-123825" algn="l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200" b="0" spc="-2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730250" indent="-160338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1200" b="0" spc="-2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1830388" indent="-230188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287588" indent="-230188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2744788" indent="-230188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201988" indent="-230188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205" b="1" i="0" kern="0">
                <a:solidFill>
                  <a:srgbClr val="FFFFFF"/>
                </a:solidFill>
                <a:latin typeface="FS Emeric" charset="0"/>
                <a:ea typeface="FS Emeric" charset="0"/>
                <a:cs typeface="FS Emeric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787048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170AFEE7-2AF7-E039-AB3E-37828E80ADF0}"/>
              </a:ext>
            </a:extLst>
          </p:cNvPr>
          <p:cNvSpPr/>
          <p:nvPr userDrawn="1"/>
        </p:nvSpPr>
        <p:spPr bwMode="auto">
          <a:xfrm>
            <a:off x="306898" y="237108"/>
            <a:ext cx="12892244" cy="7114042"/>
          </a:xfrm>
          <a:prstGeom prst="rect">
            <a:avLst/>
          </a:prstGeom>
          <a:solidFill>
            <a:srgbClr val="08457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018" tIns="122018" rIns="122018" bIns="1220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201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>
              <a:ln>
                <a:noFill/>
              </a:ln>
              <a:solidFill>
                <a:srgbClr val="0023FF"/>
              </a:solidFill>
              <a:effectLst/>
              <a:latin typeface="Verdana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2D4809E9-971C-8918-A7DF-A3A3CD419BE5}"/>
              </a:ext>
            </a:extLst>
          </p:cNvPr>
          <p:cNvGrpSpPr/>
          <p:nvPr userDrawn="1"/>
        </p:nvGrpSpPr>
        <p:grpSpPr>
          <a:xfrm>
            <a:off x="10550341" y="685351"/>
            <a:ext cx="2046569" cy="900271"/>
            <a:chOff x="8474905" y="685350"/>
            <a:chExt cx="1643973" cy="900271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2AF95288-193E-69A3-FA67-3364B14F9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74905" y="685350"/>
              <a:ext cx="1643973" cy="900271"/>
            </a:xfrm>
            <a:prstGeom prst="rect">
              <a:avLst/>
            </a:prstGeom>
          </p:spPr>
        </p:pic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89B38ACE-54A2-57E8-5B5E-4D71AB28F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74905" y="685350"/>
              <a:ext cx="1643973" cy="9002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9038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F57D-8E5F-514F-B3D2-0273D487A009}" type="datetimeFigureOut">
              <a:rPr lang="es-ES" smtClean="0"/>
              <a:pPr/>
              <a:t>26/01/2026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3E9E-B2FD-B446-AC6E-75F79F5755A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2027" y="4859832"/>
            <a:ext cx="11427858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62027" y="3205460"/>
            <a:ext cx="11427858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46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92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739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985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231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47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724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970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F57D-8E5F-514F-B3D2-0273D487A009}" type="datetimeFigureOut">
              <a:rPr lang="es-ES" smtClean="0"/>
              <a:pPr/>
              <a:t>26/01/2026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3E9E-B2FD-B446-AC6E-75F79F5755A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03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793601" y="1946734"/>
            <a:ext cx="7032708" cy="55040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050385" y="1946734"/>
            <a:ext cx="7035041" cy="55040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F57D-8E5F-514F-B3D2-0273D487A009}" type="datetimeFigureOut">
              <a:rPr lang="es-ES" smtClean="0"/>
              <a:pPr/>
              <a:t>26/01/2026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3E9E-B2FD-B446-AC6E-75F79F5755A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07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2227" y="302866"/>
            <a:ext cx="1210008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72227" y="1692890"/>
            <a:ext cx="5940339" cy="7055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4637" indent="0">
              <a:buNone/>
              <a:defRPr sz="2300" b="1"/>
            </a:lvl2pPr>
            <a:lvl3pPr marL="1049274" indent="0">
              <a:buNone/>
              <a:defRPr sz="2100" b="1"/>
            </a:lvl3pPr>
            <a:lvl4pPr marL="1573911" indent="0">
              <a:buNone/>
              <a:defRPr sz="1800" b="1"/>
            </a:lvl4pPr>
            <a:lvl5pPr marL="2098548" indent="0">
              <a:buNone/>
              <a:defRPr sz="1800" b="1"/>
            </a:lvl5pPr>
            <a:lvl6pPr marL="2623185" indent="0">
              <a:buNone/>
              <a:defRPr sz="1800" b="1"/>
            </a:lvl6pPr>
            <a:lvl7pPr marL="3147822" indent="0">
              <a:buNone/>
              <a:defRPr sz="1800" b="1"/>
            </a:lvl7pPr>
            <a:lvl8pPr marL="3672459" indent="0">
              <a:buNone/>
              <a:defRPr sz="1800" b="1"/>
            </a:lvl8pPr>
            <a:lvl9pPr marL="4197096" indent="0">
              <a:buNone/>
              <a:defRPr sz="18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72227" y="2398405"/>
            <a:ext cx="5940339" cy="435739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829640" y="1692890"/>
            <a:ext cx="5942672" cy="7055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4637" indent="0">
              <a:buNone/>
              <a:defRPr sz="2300" b="1"/>
            </a:lvl2pPr>
            <a:lvl3pPr marL="1049274" indent="0">
              <a:buNone/>
              <a:defRPr sz="2100" b="1"/>
            </a:lvl3pPr>
            <a:lvl4pPr marL="1573911" indent="0">
              <a:buNone/>
              <a:defRPr sz="1800" b="1"/>
            </a:lvl4pPr>
            <a:lvl5pPr marL="2098548" indent="0">
              <a:buNone/>
              <a:defRPr sz="1800" b="1"/>
            </a:lvl5pPr>
            <a:lvl6pPr marL="2623185" indent="0">
              <a:buNone/>
              <a:defRPr sz="1800" b="1"/>
            </a:lvl6pPr>
            <a:lvl7pPr marL="3147822" indent="0">
              <a:buNone/>
              <a:defRPr sz="1800" b="1"/>
            </a:lvl7pPr>
            <a:lvl8pPr marL="3672459" indent="0">
              <a:buNone/>
              <a:defRPr sz="1800" b="1"/>
            </a:lvl8pPr>
            <a:lvl9pPr marL="4197096" indent="0">
              <a:buNone/>
              <a:defRPr sz="18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829640" y="2398405"/>
            <a:ext cx="5942672" cy="435739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F57D-8E5F-514F-B3D2-0273D487A009}" type="datetimeFigureOut">
              <a:rPr lang="es-ES" smtClean="0"/>
              <a:pPr/>
              <a:t>26/01/2026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3E9E-B2FD-B446-AC6E-75F79F5755A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760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F57D-8E5F-514F-B3D2-0273D487A009}" type="datetimeFigureOut">
              <a:rPr lang="es-ES" smtClean="0"/>
              <a:pPr/>
              <a:t>26/01/2026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3E9E-B2FD-B446-AC6E-75F79F5755A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8716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F57D-8E5F-514F-B3D2-0273D487A009}" type="datetimeFigureOut">
              <a:rPr lang="es-ES" smtClean="0"/>
              <a:pPr/>
              <a:t>26/01/2026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CC3D2852-6B49-F0CD-47A3-7F3075F54A5F}"/>
              </a:ext>
            </a:extLst>
          </p:cNvPr>
          <p:cNvSpPr txBox="1">
            <a:spLocks/>
          </p:cNvSpPr>
          <p:nvPr userDrawn="1"/>
        </p:nvSpPr>
        <p:spPr>
          <a:xfrm>
            <a:off x="12635714" y="7137011"/>
            <a:ext cx="41501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s-ES"/>
            </a:defPPr>
            <a:lvl1pPr marL="0" algn="l" defTabSz="5246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4637" algn="l" defTabSz="5246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9274" algn="l" defTabSz="5246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3911" algn="l" defTabSz="5246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8548" algn="l" defTabSz="5246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3185" algn="l" defTabSz="5246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7822" algn="l" defTabSz="5246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72459" algn="l" defTabSz="5246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7096" algn="l" defTabSz="5246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ECE4A82-5AD9-4CC1-8407-967E1D675E69}" type="slidenum">
              <a:rPr lang="en-GB" sz="1200" smtClean="0">
                <a:solidFill>
                  <a:srgbClr val="094470"/>
                </a:solidFill>
                <a:latin typeface="FS Emeric Light" panose="02000503040000020004" pitchFamily="2" charset="77"/>
              </a:rPr>
              <a:pPr algn="r"/>
              <a:t>‹#›</a:t>
            </a:fld>
            <a:r>
              <a:rPr lang="en-GB" sz="1200">
                <a:solidFill>
                  <a:srgbClr val="094470"/>
                </a:solidFill>
                <a:latin typeface="FS Emeric Light" panose="02000503040000020004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5838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2228" y="301114"/>
            <a:ext cx="4423161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56440" y="301115"/>
            <a:ext cx="7515871" cy="645468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72228" y="1582597"/>
            <a:ext cx="4423161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4637" indent="0">
              <a:buNone/>
              <a:defRPr sz="1400"/>
            </a:lvl2pPr>
            <a:lvl3pPr marL="1049274" indent="0">
              <a:buNone/>
              <a:defRPr sz="1100"/>
            </a:lvl3pPr>
            <a:lvl4pPr marL="1573911" indent="0">
              <a:buNone/>
              <a:defRPr sz="1000"/>
            </a:lvl4pPr>
            <a:lvl5pPr marL="2098548" indent="0">
              <a:buNone/>
              <a:defRPr sz="1000"/>
            </a:lvl5pPr>
            <a:lvl6pPr marL="2623185" indent="0">
              <a:buNone/>
              <a:defRPr sz="1000"/>
            </a:lvl6pPr>
            <a:lvl7pPr marL="3147822" indent="0">
              <a:buNone/>
              <a:defRPr sz="1000"/>
            </a:lvl7pPr>
            <a:lvl8pPr marL="3672459" indent="0">
              <a:buNone/>
              <a:defRPr sz="1000"/>
            </a:lvl8pPr>
            <a:lvl9pPr marL="4197096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F57D-8E5F-514F-B3D2-0273D487A009}" type="datetimeFigureOut">
              <a:rPr lang="es-ES" smtClean="0"/>
              <a:pPr/>
              <a:t>26/01/2026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3E9E-B2FD-B446-AC6E-75F79F5755A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4458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72227" y="302866"/>
            <a:ext cx="12100085" cy="1260475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72227" y="1764667"/>
            <a:ext cx="12100085" cy="4991131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72227" y="7009642"/>
            <a:ext cx="3137059" cy="402652"/>
          </a:xfrm>
          <a:prstGeom prst="rect">
            <a:avLst/>
          </a:prstGeom>
        </p:spPr>
        <p:txBody>
          <a:bodyPr vert="horz" lIns="104927" tIns="52464" rIns="104927" bIns="5246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CF57D-8E5F-514F-B3D2-0273D487A009}" type="datetimeFigureOut">
              <a:rPr lang="es-ES" smtClean="0"/>
              <a:pPr/>
              <a:t>26/01/2026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593551" y="7009642"/>
            <a:ext cx="4257437" cy="402652"/>
          </a:xfrm>
          <a:prstGeom prst="rect">
            <a:avLst/>
          </a:prstGeom>
        </p:spPr>
        <p:txBody>
          <a:bodyPr vert="horz" lIns="104927" tIns="52464" rIns="104927" bIns="5246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635253" y="7009642"/>
            <a:ext cx="3137059" cy="402652"/>
          </a:xfrm>
          <a:prstGeom prst="rect">
            <a:avLst/>
          </a:prstGeom>
        </p:spPr>
        <p:txBody>
          <a:bodyPr vert="horz" lIns="104927" tIns="52464" rIns="104927" bIns="5246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C3E9E-B2FD-B446-AC6E-75F79F5755A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650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ctr" defTabSz="5246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3478" indent="-393478" algn="l" defTabSz="524637" rtl="0" eaLnBrk="1" latinLnBrk="0" hangingPunct="1">
        <a:spcBef>
          <a:spcPct val="20000"/>
        </a:spcBef>
        <a:buFont typeface="Arial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52535" indent="-327898" algn="l" defTabSz="5246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11593" indent="-262319" algn="l" defTabSz="52463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36230" indent="-262319" algn="l" defTabSz="5246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60867" indent="-262319" algn="l" defTabSz="5246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85504" indent="-262319" algn="l" defTabSz="5246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0141" indent="-262319" algn="l" defTabSz="5246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34778" indent="-262319" algn="l" defTabSz="5246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59415" indent="-262319" algn="l" defTabSz="5246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4637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9274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911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98548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23185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7822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72459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97096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8.svg"/><Relationship Id="rId5" Type="http://schemas.openxmlformats.org/officeDocument/2006/relationships/image" Target="../media/image47.jpeg"/><Relationship Id="rId10" Type="http://schemas.openxmlformats.org/officeDocument/2006/relationships/image" Target="../media/image7.png"/><Relationship Id="rId4" Type="http://schemas.openxmlformats.org/officeDocument/2006/relationships/image" Target="../media/image46.jpeg"/><Relationship Id="rId9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player.vimeo.com/video/932093779?app_id=122963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tiff"/><Relationship Id="rId4" Type="http://schemas.openxmlformats.org/officeDocument/2006/relationships/image" Target="../media/image5.svg"/><Relationship Id="rId9" Type="http://schemas.openxmlformats.org/officeDocument/2006/relationships/image" Target="../media/image11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png"/><Relationship Id="rId7" Type="http://schemas.openxmlformats.org/officeDocument/2006/relationships/image" Target="../media/image8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5.svg"/><Relationship Id="rId12" Type="http://schemas.openxmlformats.org/officeDocument/2006/relationships/hyperlink" Target="https://www.linkedin.com/in/alfonso-ega%C3%B1a-huerta-49229213/?originalSubdomain=es" TargetMode="External"/><Relationship Id="rId2" Type="http://schemas.openxmlformats.org/officeDocument/2006/relationships/hyperlink" Target="https://www.linkedin.com/in/victor-durango-dominguez-a0533611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11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hyperlink" Target="https://www.linkedin.com/in/francisco-antonio-bustio-gutierrez-2084a6/?originalSubdomain=es" TargetMode="External"/><Relationship Id="rId4" Type="http://schemas.openxmlformats.org/officeDocument/2006/relationships/hyperlink" Target="https://www.linkedin.com/in/pedro-serrano-b52abb1a6/?originalSubdomain=es" TargetMode="External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1.png"/><Relationship Id="rId18" Type="http://schemas.openxmlformats.org/officeDocument/2006/relationships/image" Target="../media/image37.svg"/><Relationship Id="rId3" Type="http://schemas.openxmlformats.org/officeDocument/2006/relationships/image" Target="../media/image26.png"/><Relationship Id="rId21" Type="http://schemas.openxmlformats.org/officeDocument/2006/relationships/image" Target="../media/image40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.sv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7.png"/><Relationship Id="rId10" Type="http://schemas.openxmlformats.org/officeDocument/2006/relationships/image" Target="../media/image33.svg"/><Relationship Id="rId19" Type="http://schemas.openxmlformats.org/officeDocument/2006/relationships/image" Target="../media/image38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5.svg"/><Relationship Id="rId22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44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90336692-2B4E-475C-BE77-07E472A0D64E}"/>
              </a:ext>
            </a:extLst>
          </p:cNvPr>
          <p:cNvSpPr txBox="1">
            <a:spLocks/>
          </p:cNvSpPr>
          <p:nvPr/>
        </p:nvSpPr>
        <p:spPr>
          <a:xfrm>
            <a:off x="1916469" y="3162166"/>
            <a:ext cx="5840060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rtl="0" eaLnBrk="1" fontAlgn="base" hangingPunct="1">
              <a:spcBef>
                <a:spcPts val="1000"/>
              </a:spcBef>
              <a:spcAft>
                <a:spcPct val="0"/>
              </a:spcAft>
              <a:defRPr sz="1200" b="1" spc="-2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73038" indent="-119063" algn="l" rtl="0" eaLnBrk="1" fontAlgn="base" hangingPunct="1">
              <a:spcBef>
                <a:spcPts val="300"/>
              </a:spcBef>
              <a:spcAft>
                <a:spcPct val="0"/>
              </a:spcAft>
              <a:buFont typeface="Arial"/>
              <a:buChar char="•"/>
              <a:tabLst/>
              <a:defRPr sz="1200" b="0" spc="-2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368300" indent="-153988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1200" b="0" spc="-2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533400" indent="-123825" algn="l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200" b="0" spc="-2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730250" indent="-160338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1200" b="0" spc="-2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1830388" indent="-230188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287588" indent="-230188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2744788" indent="-230188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201988" indent="-230188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000">
                <a:solidFill>
                  <a:schemeClr val="bg1"/>
                </a:solidFill>
                <a:latin typeface="FS Emeric SemiBold" panose="02000503040000020004" pitchFamily="2" charset="77"/>
                <a:ea typeface="Arial" charset="0"/>
                <a:cs typeface="Arial"/>
              </a:rPr>
              <a:t>Global Power Generation</a:t>
            </a:r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73FB03E3-20C5-6259-D543-4787A4DF8918}"/>
              </a:ext>
            </a:extLst>
          </p:cNvPr>
          <p:cNvSpPr txBox="1">
            <a:spLocks/>
          </p:cNvSpPr>
          <p:nvPr/>
        </p:nvSpPr>
        <p:spPr>
          <a:xfrm>
            <a:off x="1916469" y="3908243"/>
            <a:ext cx="833562" cy="492443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kern="0" dirty="0">
                <a:solidFill>
                  <a:schemeClr val="bg1"/>
                </a:solidFill>
                <a:latin typeface="FS Emeric Light"/>
              </a:rPr>
              <a:t>2026</a:t>
            </a:r>
            <a:endParaRPr lang="en-GB" sz="3200" kern="0" dirty="0">
              <a:solidFill>
                <a:schemeClr val="bg1"/>
              </a:solidFill>
              <a:latin typeface="FS Emeric SemiBold" panose="02000503040000020004" pitchFamily="2" charset="77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EE466EE-C8E8-6A78-9961-42D18DA3F95A}"/>
              </a:ext>
            </a:extLst>
          </p:cNvPr>
          <p:cNvGrpSpPr/>
          <p:nvPr/>
        </p:nvGrpSpPr>
        <p:grpSpPr>
          <a:xfrm>
            <a:off x="11160000" y="581985"/>
            <a:ext cx="1643973" cy="900271"/>
            <a:chOff x="8697541" y="581984"/>
            <a:chExt cx="1643973" cy="900271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295D3877-1D5A-CAC0-DDE3-CFF87FBDC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697541" y="581984"/>
              <a:ext cx="1643973" cy="900271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E9F62098-31D4-EF27-EDA2-EF0060F63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97541" y="581984"/>
              <a:ext cx="1643973" cy="9002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0748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660B24CD-6B1C-0BEA-EB9B-F4FBBBA40D00}"/>
              </a:ext>
            </a:extLst>
          </p:cNvPr>
          <p:cNvGrpSpPr/>
          <p:nvPr/>
        </p:nvGrpSpPr>
        <p:grpSpPr>
          <a:xfrm>
            <a:off x="1246179" y="2617752"/>
            <a:ext cx="3910799" cy="654025"/>
            <a:chOff x="941707" y="2371262"/>
            <a:chExt cx="3910799" cy="654025"/>
          </a:xfrm>
        </p:grpSpPr>
        <p:pic>
          <p:nvPicPr>
            <p:cNvPr id="10" name="48 Imagen" descr="DJ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707" y="2413574"/>
              <a:ext cx="1195964" cy="380881"/>
            </a:xfrm>
            <a:prstGeom prst="rect">
              <a:avLst/>
            </a:prstGeom>
          </p:spPr>
        </p:pic>
        <p:sp>
          <p:nvSpPr>
            <p:cNvPr id="14" name="76 CuadroTexto"/>
            <p:cNvSpPr txBox="1">
              <a:spLocks noChangeArrowheads="1"/>
            </p:cNvSpPr>
            <p:nvPr/>
          </p:nvSpPr>
          <p:spPr bwMode="auto">
            <a:xfrm>
              <a:off x="2423632" y="2371262"/>
              <a:ext cx="2428874" cy="6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spcAft>
                  <a:spcPts val="300"/>
                </a:spcAft>
              </a:pPr>
              <a:r>
                <a:rPr lang="es-ES_tradnl" sz="1000">
                  <a:solidFill>
                    <a:srgbClr val="004165"/>
                  </a:solidFill>
                  <a:latin typeface="FS Emeric Light" panose="02000503040000020004" pitchFamily="2" charset="77"/>
                  <a:cs typeface="Arial" pitchFamily="34" charset="0"/>
                </a:rPr>
                <a:t>Presente en el índice de forma ininterrumpida en los últimos 12 años.</a:t>
              </a:r>
            </a:p>
            <a:p>
              <a:pPr eaLnBrk="0" hangingPunct="0">
                <a:spcAft>
                  <a:spcPts val="300"/>
                </a:spcAft>
              </a:pPr>
              <a:r>
                <a:rPr lang="es-ES_tradnl" sz="1000">
                  <a:solidFill>
                    <a:srgbClr val="004165"/>
                  </a:solidFill>
                  <a:latin typeface="FS Emeric Light" panose="02000503040000020004" pitchFamily="2" charset="77"/>
                  <a:cs typeface="Arial" pitchFamily="34" charset="0"/>
                </a:rPr>
                <a:t>Incluida en el DJSI </a:t>
              </a:r>
              <a:r>
                <a:rPr lang="es-ES_tradnl" sz="1000" err="1">
                  <a:solidFill>
                    <a:srgbClr val="004165"/>
                  </a:solidFill>
                  <a:latin typeface="FS Emeric Light" panose="02000503040000020004" pitchFamily="2" charset="77"/>
                  <a:cs typeface="Arial" pitchFamily="34" charset="0"/>
                </a:rPr>
                <a:t>Europe</a:t>
              </a:r>
              <a:r>
                <a:rPr lang="es-ES_tradnl" sz="1000">
                  <a:solidFill>
                    <a:srgbClr val="004165"/>
                  </a:solidFill>
                  <a:latin typeface="FS Emeric Light" panose="02000503040000020004" pitchFamily="2" charset="77"/>
                  <a:cs typeface="Arial" pitchFamily="34" charset="0"/>
                </a:rPr>
                <a:t> por decimoprimera vez.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1CC5652F-A476-ECBB-9DC2-8C424E8103BD}"/>
              </a:ext>
            </a:extLst>
          </p:cNvPr>
          <p:cNvGrpSpPr/>
          <p:nvPr/>
        </p:nvGrpSpPr>
        <p:grpSpPr>
          <a:xfrm>
            <a:off x="1550603" y="1474086"/>
            <a:ext cx="3606375" cy="716280"/>
            <a:chOff x="1246131" y="1259401"/>
            <a:chExt cx="3606375" cy="716280"/>
          </a:xfrm>
        </p:grpSpPr>
        <p:pic>
          <p:nvPicPr>
            <p:cNvPr id="25" name="59 Imagen" descr="FTSE4GOOD.jpg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131" y="1259401"/>
              <a:ext cx="891540" cy="716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76 CuadroTexto">
              <a:extLst>
                <a:ext uri="{FF2B5EF4-FFF2-40B4-BE49-F238E27FC236}">
                  <a16:creationId xmlns:a16="http://schemas.microsoft.com/office/drawing/2014/main" id="{FDBC9DCD-849E-9B46-9928-43D0692109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3632" y="1434807"/>
              <a:ext cx="242887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spcAft>
                  <a:spcPts val="300"/>
                </a:spcAft>
              </a:pPr>
              <a:r>
                <a:rPr lang="es-ES" sz="1000">
                  <a:solidFill>
                    <a:srgbClr val="004165"/>
                  </a:solidFill>
                  <a:latin typeface="FS Emeric Light" panose="02000503040000020004" pitchFamily="2" charset="77"/>
                  <a:cs typeface="Arial" pitchFamily="34" charset="0"/>
                </a:rPr>
                <a:t>Incluida en el índice de sostenibilidad por decimoquinto año consecutivo.</a:t>
              </a:r>
            </a:p>
          </p:txBody>
        </p:sp>
      </p:grpSp>
      <p:sp>
        <p:nvSpPr>
          <p:cNvPr id="24" name="Título 9">
            <a:extLst>
              <a:ext uri="{FF2B5EF4-FFF2-40B4-BE49-F238E27FC236}">
                <a16:creationId xmlns:a16="http://schemas.microsoft.com/office/drawing/2014/main" id="{337396D1-F734-3B1D-6CF6-CABEEECB53D1}"/>
              </a:ext>
            </a:extLst>
          </p:cNvPr>
          <p:cNvSpPr txBox="1">
            <a:spLocks/>
          </p:cNvSpPr>
          <p:nvPr/>
        </p:nvSpPr>
        <p:spPr>
          <a:xfrm>
            <a:off x="720000" y="567046"/>
            <a:ext cx="6347550" cy="39248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rtl="0" eaLnBrk="1" fontAlgn="base" hangingPunct="1">
              <a:lnSpc>
                <a:spcPct val="92000"/>
              </a:lnSpc>
              <a:spcBef>
                <a:spcPts val="0"/>
              </a:spcBef>
              <a:spcAft>
                <a:spcPct val="0"/>
              </a:spcAft>
              <a:defRPr lang="es-ES" sz="2400" b="1" kern="0" spc="-27" dirty="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610073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220146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830218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244028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defTabSz="914400">
              <a:defRPr/>
            </a:pPr>
            <a:r>
              <a:rPr lang="es-ES" sz="2720">
                <a:solidFill>
                  <a:srgbClr val="FF7300"/>
                </a:solidFill>
                <a:latin typeface="FS Emeric SemiBold" panose="02000503040000020004" pitchFamily="2" charset="77"/>
              </a:rPr>
              <a:t>7. </a:t>
            </a:r>
            <a:r>
              <a:rPr lang="es-ES" sz="2720">
                <a:solidFill>
                  <a:srgbClr val="004571"/>
                </a:solidFill>
                <a:latin typeface="FS Emeric SemiBold" panose="02000503040000020004" pitchFamily="2" charset="77"/>
              </a:rPr>
              <a:t>Reconocimientos del Grupo </a:t>
            </a:r>
            <a:r>
              <a:rPr lang="es-ES" sz="2720" err="1">
                <a:solidFill>
                  <a:srgbClr val="004571"/>
                </a:solidFill>
                <a:latin typeface="FS Emeric SemiBold" panose="02000503040000020004" pitchFamily="2" charset="77"/>
              </a:rPr>
              <a:t>Naturgy</a:t>
            </a:r>
            <a:endParaRPr lang="es-ES" sz="2720">
              <a:solidFill>
                <a:srgbClr val="004571"/>
              </a:solidFill>
              <a:latin typeface="FS Emeric SemiBold" panose="02000503040000020004" pitchFamily="2" charset="77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24257339-8549-8AA0-9A00-8667E2031CB9}"/>
              </a:ext>
            </a:extLst>
          </p:cNvPr>
          <p:cNvGrpSpPr/>
          <p:nvPr/>
        </p:nvGrpSpPr>
        <p:grpSpPr>
          <a:xfrm>
            <a:off x="1918587" y="4886430"/>
            <a:ext cx="3238391" cy="760001"/>
            <a:chOff x="1614115" y="4647891"/>
            <a:chExt cx="3238391" cy="760001"/>
          </a:xfrm>
        </p:grpSpPr>
        <p:sp>
          <p:nvSpPr>
            <p:cNvPr id="39" name="76 CuadroTexto">
              <a:extLst>
                <a:ext uri="{FF2B5EF4-FFF2-40B4-BE49-F238E27FC236}">
                  <a16:creationId xmlns:a16="http://schemas.microsoft.com/office/drawing/2014/main" id="{5D549342-72EE-2CE7-1FA3-DBB197273E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3632" y="4690152"/>
              <a:ext cx="2428874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spcAft>
                  <a:spcPts val="300"/>
                </a:spcAft>
              </a:pPr>
              <a:r>
                <a:rPr lang="es-ES_tradnl" sz="1000">
                  <a:solidFill>
                    <a:srgbClr val="004165"/>
                  </a:solidFill>
                  <a:latin typeface="FS Emeric Light" panose="02000503040000020004" pitchFamily="2" charset="77"/>
                  <a:cs typeface="Arial" pitchFamily="34" charset="0"/>
                </a:rPr>
                <a:t>Sello </a:t>
              </a:r>
              <a:r>
                <a:rPr lang="es-ES_tradnl" sz="1000" err="1">
                  <a:solidFill>
                    <a:srgbClr val="004165"/>
                  </a:solidFill>
                  <a:latin typeface="FS Emeric Light" panose="02000503040000020004" pitchFamily="2" charset="77"/>
                  <a:cs typeface="Arial" pitchFamily="34" charset="0"/>
                </a:rPr>
                <a:t>Bequal</a:t>
              </a:r>
              <a:r>
                <a:rPr lang="es-ES_tradnl" sz="1000">
                  <a:solidFill>
                    <a:srgbClr val="004165"/>
                  </a:solidFill>
                  <a:latin typeface="FS Emeric Light" panose="02000503040000020004" pitchFamily="2" charset="77"/>
                  <a:cs typeface="Arial" pitchFamily="34" charset="0"/>
                </a:rPr>
                <a:t> Plus, que distingue a las organizaciones que establecen políticas inclusivas para las personas con discapacidad.</a:t>
              </a:r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25D92CF-31FC-1434-C7D2-7D28920F3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4115" y="4647891"/>
              <a:ext cx="523556" cy="760001"/>
            </a:xfrm>
            <a:prstGeom prst="rect">
              <a:avLst/>
            </a:prstGeom>
          </p:spPr>
        </p:pic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37B3FB8B-30ED-76C7-3B25-AF14CFE49F25}"/>
              </a:ext>
            </a:extLst>
          </p:cNvPr>
          <p:cNvGrpSpPr/>
          <p:nvPr/>
        </p:nvGrpSpPr>
        <p:grpSpPr>
          <a:xfrm>
            <a:off x="1454751" y="6060471"/>
            <a:ext cx="3702226" cy="615265"/>
            <a:chOff x="1150280" y="5845785"/>
            <a:chExt cx="3702226" cy="615265"/>
          </a:xfrm>
        </p:grpSpPr>
        <p:sp>
          <p:nvSpPr>
            <p:cNvPr id="41" name="76 CuadroTexto">
              <a:extLst>
                <a:ext uri="{FF2B5EF4-FFF2-40B4-BE49-F238E27FC236}">
                  <a16:creationId xmlns:a16="http://schemas.microsoft.com/office/drawing/2014/main" id="{0924B240-F9B3-D26F-DD5C-CD77CD0627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3632" y="5988098"/>
              <a:ext cx="242887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spcAft>
                  <a:spcPts val="300"/>
                </a:spcAft>
              </a:pPr>
              <a:r>
                <a:rPr lang="es-ES_tradnl" sz="1000">
                  <a:solidFill>
                    <a:srgbClr val="004165"/>
                  </a:solidFill>
                  <a:latin typeface="FS Emeric Light" panose="02000503040000020004" pitchFamily="2" charset="77"/>
                  <a:cs typeface="Arial" pitchFamily="34" charset="0"/>
                </a:rPr>
                <a:t>Certificado EFR global en Desarrollo Humano y Social.</a:t>
              </a:r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15FDF86A-05DC-289B-A5C3-D21A11450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0280" y="5845785"/>
              <a:ext cx="1096580" cy="615265"/>
            </a:xfrm>
            <a:prstGeom prst="rect">
              <a:avLst/>
            </a:prstGeom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122D0DE-22A9-5E17-AA42-BCCBC83FB817}"/>
              </a:ext>
            </a:extLst>
          </p:cNvPr>
          <p:cNvGrpSpPr/>
          <p:nvPr/>
        </p:nvGrpSpPr>
        <p:grpSpPr>
          <a:xfrm>
            <a:off x="1550603" y="3349913"/>
            <a:ext cx="3606375" cy="952876"/>
            <a:chOff x="1246131" y="3008007"/>
            <a:chExt cx="3606375" cy="952876"/>
          </a:xfrm>
        </p:grpSpPr>
        <p:sp>
          <p:nvSpPr>
            <p:cNvPr id="28" name="76 CuadroTexto">
              <a:extLst>
                <a:ext uri="{FF2B5EF4-FFF2-40B4-BE49-F238E27FC236}">
                  <a16:creationId xmlns:a16="http://schemas.microsoft.com/office/drawing/2014/main" id="{66A1E3CE-3201-4CC2-1572-188CE6A040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3632" y="3377082"/>
              <a:ext cx="24288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t">
              <a:spAutoFit/>
            </a:bodyPr>
            <a:lstStyle/>
            <a:p>
              <a:pPr eaLnBrk="0" hangingPunct="0">
                <a:spcAft>
                  <a:spcPts val="300"/>
                </a:spcAft>
              </a:pPr>
              <a:r>
                <a:rPr lang="es-ES_tradnl" sz="1000">
                  <a:solidFill>
                    <a:srgbClr val="004165"/>
                  </a:solidFill>
                  <a:latin typeface="FS Emeric Light"/>
                  <a:cs typeface="Arial"/>
                </a:rPr>
                <a:t>230 en el ranking de mayores compañías cotizadas del mundo y quinta española según Forbes Global 2000.</a:t>
              </a:r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2BAC4DAB-E201-F77B-F9EC-9E7740DCC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6131" y="3008007"/>
              <a:ext cx="952876" cy="952876"/>
            </a:xfrm>
            <a:prstGeom prst="rect">
              <a:avLst/>
            </a:prstGeom>
          </p:spPr>
        </p:pic>
      </p:grpSp>
      <p:pic>
        <p:nvPicPr>
          <p:cNvPr id="43" name="Imagen 42">
            <a:extLst>
              <a:ext uri="{FF2B5EF4-FFF2-40B4-BE49-F238E27FC236}">
                <a16:creationId xmlns:a16="http://schemas.microsoft.com/office/drawing/2014/main" id="{C70507C3-B24D-3A18-D5E8-CB8A0DAF9E1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4307" y="2190367"/>
            <a:ext cx="6059955" cy="4485370"/>
          </a:xfrm>
          <a:prstGeom prst="rect">
            <a:avLst/>
          </a:prstGeom>
        </p:spPr>
      </p:pic>
      <p:grpSp>
        <p:nvGrpSpPr>
          <p:cNvPr id="30" name="Grupo 29">
            <a:extLst>
              <a:ext uri="{FF2B5EF4-FFF2-40B4-BE49-F238E27FC236}">
                <a16:creationId xmlns:a16="http://schemas.microsoft.com/office/drawing/2014/main" id="{CA29A480-735A-D5B9-D752-B559908317E5}"/>
              </a:ext>
            </a:extLst>
          </p:cNvPr>
          <p:cNvGrpSpPr/>
          <p:nvPr/>
        </p:nvGrpSpPr>
        <p:grpSpPr>
          <a:xfrm>
            <a:off x="11790000" y="405174"/>
            <a:ext cx="1221368" cy="668844"/>
            <a:chOff x="9209245" y="405174"/>
            <a:chExt cx="1221368" cy="668844"/>
          </a:xfrm>
        </p:grpSpPr>
        <p:pic>
          <p:nvPicPr>
            <p:cNvPr id="31" name="Gráfico 30">
              <a:extLst>
                <a:ext uri="{FF2B5EF4-FFF2-40B4-BE49-F238E27FC236}">
                  <a16:creationId xmlns:a16="http://schemas.microsoft.com/office/drawing/2014/main" id="{23D07B10-5722-5D08-2060-BF7EA4C15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09245" y="405174"/>
              <a:ext cx="1221368" cy="668844"/>
            </a:xfrm>
            <a:prstGeom prst="rect">
              <a:avLst/>
            </a:prstGeom>
          </p:spPr>
        </p:pic>
        <p:pic>
          <p:nvPicPr>
            <p:cNvPr id="32" name="Gráfico 31">
              <a:extLst>
                <a:ext uri="{FF2B5EF4-FFF2-40B4-BE49-F238E27FC236}">
                  <a16:creationId xmlns:a16="http://schemas.microsoft.com/office/drawing/2014/main" id="{FD034CF1-33E6-A0DD-DA68-5AA72B4D9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209245" y="405174"/>
              <a:ext cx="1221368" cy="668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8700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os multimedia en línea 1" title="Conoce más sobre Global Power Generation (GPG), generación de energía global">
            <a:hlinkClick r:id="" action="ppaction://media"/>
            <a:extLst>
              <a:ext uri="{FF2B5EF4-FFF2-40B4-BE49-F238E27FC236}">
                <a16:creationId xmlns:a16="http://schemas.microsoft.com/office/drawing/2014/main" id="{B62BEC50-460F-E935-B5B4-951B45662A9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789" y="149"/>
            <a:ext cx="13423372" cy="756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8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tterfly_Mesa de trabajo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97" y="621453"/>
            <a:ext cx="4134847" cy="395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13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id="{3A9D4BBA-0664-B695-A99E-56CB80261814}"/>
              </a:ext>
            </a:extLst>
          </p:cNvPr>
          <p:cNvSpPr/>
          <p:nvPr/>
        </p:nvSpPr>
        <p:spPr>
          <a:xfrm>
            <a:off x="740164" y="1278467"/>
            <a:ext cx="4416035" cy="4876800"/>
          </a:xfrm>
          <a:prstGeom prst="rect">
            <a:avLst/>
          </a:prstGeom>
          <a:solidFill>
            <a:srgbClr val="0944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ítulo 9">
            <a:extLst>
              <a:ext uri="{FF2B5EF4-FFF2-40B4-BE49-F238E27FC236}">
                <a16:creationId xmlns:a16="http://schemas.microsoft.com/office/drawing/2014/main" id="{851963F8-C307-4923-B3DF-1C227CE2B31D}"/>
              </a:ext>
            </a:extLst>
          </p:cNvPr>
          <p:cNvSpPr txBox="1">
            <a:spLocks/>
          </p:cNvSpPr>
          <p:nvPr/>
        </p:nvSpPr>
        <p:spPr>
          <a:xfrm>
            <a:off x="720000" y="567398"/>
            <a:ext cx="2724207" cy="39248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rtl="0" eaLnBrk="1" fontAlgn="base" hangingPunct="1">
              <a:lnSpc>
                <a:spcPct val="92000"/>
              </a:lnSpc>
              <a:spcBef>
                <a:spcPts val="0"/>
              </a:spcBef>
              <a:spcAft>
                <a:spcPct val="0"/>
              </a:spcAft>
              <a:defRPr lang="es-ES" sz="2400" b="1" kern="0" spc="-27" dirty="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610073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220146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830218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244028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defTabSz="914400">
              <a:defRPr/>
            </a:pPr>
            <a:r>
              <a:rPr lang="es-ES" sz="2720">
                <a:solidFill>
                  <a:srgbClr val="FF7300"/>
                </a:solidFill>
                <a:latin typeface="FS Emeric SemiBold" panose="02000503040000020004" pitchFamily="2" charset="77"/>
              </a:rPr>
              <a:t>1. </a:t>
            </a:r>
            <a:r>
              <a:rPr lang="es-ES" sz="2720">
                <a:solidFill>
                  <a:srgbClr val="004571"/>
                </a:solidFill>
                <a:latin typeface="FS Emeric SemiBold" panose="02000503040000020004" pitchFamily="2" charset="77"/>
              </a:rPr>
              <a:t>Quiénes somos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0AF7E83F-1C20-A966-EB03-7B531A33BCFC}"/>
              </a:ext>
            </a:extLst>
          </p:cNvPr>
          <p:cNvGrpSpPr/>
          <p:nvPr/>
        </p:nvGrpSpPr>
        <p:grpSpPr>
          <a:xfrm>
            <a:off x="11790000" y="405174"/>
            <a:ext cx="1221368" cy="668844"/>
            <a:chOff x="9209245" y="405174"/>
            <a:chExt cx="1221368" cy="668844"/>
          </a:xfrm>
        </p:grpSpPr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393E5860-A6AA-F2B6-CD3C-7FCE9CA8B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09245" y="405174"/>
              <a:ext cx="1221368" cy="668844"/>
            </a:xfrm>
            <a:prstGeom prst="rect">
              <a:avLst/>
            </a:prstGeom>
          </p:spPr>
        </p:pic>
        <p:pic>
          <p:nvPicPr>
            <p:cNvPr id="15" name="Gráfico 14">
              <a:extLst>
                <a:ext uri="{FF2B5EF4-FFF2-40B4-BE49-F238E27FC236}">
                  <a16:creationId xmlns:a16="http://schemas.microsoft.com/office/drawing/2014/main" id="{19DACE39-0075-C879-4AEF-DFCD014EB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09245" y="405174"/>
              <a:ext cx="1221368" cy="668844"/>
            </a:xfrm>
            <a:prstGeom prst="rect">
              <a:avLst/>
            </a:prstGeom>
          </p:spPr>
        </p:pic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89B86A5E-D135-418F-F3E9-3A3899BB69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6522" y="1212903"/>
            <a:ext cx="3092806" cy="448053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B560FDC-B1EC-E3DA-F81D-9D8E827111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282509" flipV="1">
            <a:off x="7772118" y="1051120"/>
            <a:ext cx="246220" cy="114845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5ECB4306-A32F-4932-68BF-A7C70EC7472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79353" flipH="1">
            <a:off x="7174359" y="2870258"/>
            <a:ext cx="270724" cy="1262749"/>
          </a:xfrm>
          <a:prstGeom prst="rect">
            <a:avLst/>
          </a:prstGeom>
        </p:spPr>
      </p:pic>
      <p:sp>
        <p:nvSpPr>
          <p:cNvPr id="25" name="24 Rectángulo">
            <a:extLst>
              <a:ext uri="{FF2B5EF4-FFF2-40B4-BE49-F238E27FC236}">
                <a16:creationId xmlns:a16="http://schemas.microsoft.com/office/drawing/2014/main" id="{0F09630D-CEC4-BCCD-3C21-DAAAE1017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482" y="1891235"/>
            <a:ext cx="514564" cy="74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spAutoFit/>
          </a:bodyPr>
          <a:lstStyle/>
          <a:p>
            <a:pPr eaLnBrk="0" hangingPunct="0"/>
            <a:r>
              <a:rPr lang="es-ES_tradnl" sz="4000" b="1">
                <a:solidFill>
                  <a:srgbClr val="094470"/>
                </a:solidFill>
                <a:latin typeface="FS Emeric" panose="02000503040000020004" pitchFamily="2" charset="77"/>
                <a:cs typeface="Arial"/>
              </a:rPr>
              <a:t>8</a:t>
            </a:r>
          </a:p>
          <a:p>
            <a:pPr eaLnBrk="0" hangingPunct="0">
              <a:lnSpc>
                <a:spcPts val="800"/>
              </a:lnSpc>
            </a:pPr>
            <a:r>
              <a:rPr lang="es-ES_tradnl" sz="1600">
                <a:solidFill>
                  <a:schemeClr val="tx2"/>
                </a:solidFill>
                <a:latin typeface="FS Emeric Light" panose="02000503040000020004" pitchFamily="2" charset="77"/>
                <a:cs typeface="Arial"/>
              </a:rPr>
              <a:t>países</a:t>
            </a:r>
          </a:p>
        </p:txBody>
      </p:sp>
      <p:sp>
        <p:nvSpPr>
          <p:cNvPr id="26" name="24 Rectángulo">
            <a:extLst>
              <a:ext uri="{FF2B5EF4-FFF2-40B4-BE49-F238E27FC236}">
                <a16:creationId xmlns:a16="http://schemas.microsoft.com/office/drawing/2014/main" id="{BABD084A-C321-FFFB-7C78-1852B92C7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8715" y="3937219"/>
            <a:ext cx="1225617" cy="118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eaLnBrk="0" hangingPunct="0"/>
            <a:r>
              <a:rPr lang="es-ES_tradnl" sz="1600">
                <a:solidFill>
                  <a:schemeClr val="tx2"/>
                </a:solidFill>
                <a:latin typeface="FS Emeric Light" panose="02000503040000020004" pitchFamily="2" charset="77"/>
                <a:cs typeface="Arial"/>
              </a:rPr>
              <a:t>Plantilla</a:t>
            </a:r>
          </a:p>
          <a:p>
            <a:pPr eaLnBrk="0" hangingPunct="0"/>
            <a:r>
              <a:rPr lang="es-ES_tradnl" sz="1600">
                <a:solidFill>
                  <a:schemeClr val="tx2"/>
                </a:solidFill>
                <a:latin typeface="FS Emeric Light" panose="02000503040000020004" pitchFamily="2" charset="77"/>
                <a:cs typeface="Arial"/>
              </a:rPr>
              <a:t>de más de</a:t>
            </a:r>
          </a:p>
          <a:p>
            <a:pPr eaLnBrk="0" hangingPunct="0">
              <a:lnSpc>
                <a:spcPts val="4000"/>
              </a:lnSpc>
            </a:pPr>
            <a:r>
              <a:rPr lang="es-ES_tradnl" sz="4000" b="1">
                <a:solidFill>
                  <a:srgbClr val="094470"/>
                </a:solidFill>
                <a:latin typeface="FS Emeric" panose="02000503040000020004" pitchFamily="2" charset="77"/>
                <a:cs typeface="Arial"/>
              </a:rPr>
              <a:t>500</a:t>
            </a:r>
          </a:p>
          <a:p>
            <a:pPr eaLnBrk="0" hangingPunct="0">
              <a:lnSpc>
                <a:spcPts val="1200"/>
              </a:lnSpc>
            </a:pPr>
            <a:r>
              <a:rPr lang="es-ES_tradnl" sz="1600">
                <a:solidFill>
                  <a:schemeClr val="tx2"/>
                </a:solidFill>
                <a:latin typeface="FS Emeric Light" panose="02000503040000020004" pitchFamily="2" charset="77"/>
                <a:cs typeface="Arial"/>
              </a:rPr>
              <a:t>empleados</a:t>
            </a:r>
          </a:p>
        </p:txBody>
      </p:sp>
      <p:sp>
        <p:nvSpPr>
          <p:cNvPr id="27" name="24 Rectángulo">
            <a:extLst>
              <a:ext uri="{FF2B5EF4-FFF2-40B4-BE49-F238E27FC236}">
                <a16:creationId xmlns:a16="http://schemas.microsoft.com/office/drawing/2014/main" id="{77809F86-F2FA-3713-2C38-8EA34AE46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0107" y="1396402"/>
            <a:ext cx="270266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eaLnBrk="0" hangingPunct="0"/>
            <a:r>
              <a:rPr lang="es-ES_tradnl" sz="1600">
                <a:solidFill>
                  <a:schemeClr val="tx2"/>
                </a:solidFill>
                <a:latin typeface="FS Emeric Light" panose="02000503040000020004" pitchFamily="2" charset="77"/>
                <a:cs typeface="Arial"/>
              </a:rPr>
              <a:t>Capacidad</a:t>
            </a:r>
            <a:br>
              <a:rPr lang="es-ES_tradnl" sz="1600">
                <a:solidFill>
                  <a:schemeClr val="tx2"/>
                </a:solidFill>
                <a:latin typeface="FS Emeric Light" panose="02000503040000020004" pitchFamily="2" charset="77"/>
                <a:cs typeface="Arial"/>
              </a:rPr>
            </a:br>
            <a:r>
              <a:rPr lang="es-ES_tradnl" sz="1600">
                <a:solidFill>
                  <a:schemeClr val="tx2"/>
                </a:solidFill>
                <a:latin typeface="FS Emeric Light" panose="02000503040000020004" pitchFamily="2" charset="77"/>
                <a:cs typeface="Arial"/>
              </a:rPr>
              <a:t>instalada de </a:t>
            </a:r>
          </a:p>
          <a:p>
            <a:pPr eaLnBrk="0" hangingPunct="0"/>
            <a:r>
              <a:rPr lang="es-ES_tradnl" sz="4000" b="1">
                <a:solidFill>
                  <a:srgbClr val="094470"/>
                </a:solidFill>
                <a:latin typeface="FS Emeric" panose="02000503040000020004" pitchFamily="2" charset="77"/>
                <a:cs typeface="Arial"/>
              </a:rPr>
              <a:t>5</a:t>
            </a:r>
            <a:r>
              <a:rPr lang="es-ES_tradnl">
                <a:solidFill>
                  <a:srgbClr val="094470"/>
                </a:solidFill>
                <a:latin typeface="FS Emeric Core" panose="02000503040000020004" pitchFamily="2" charset="77"/>
                <a:cs typeface="Arial"/>
              </a:rPr>
              <a:t>GW</a:t>
            </a:r>
            <a:endParaRPr lang="es-ES_tradnl" sz="1600">
              <a:solidFill>
                <a:schemeClr val="tx2"/>
              </a:solidFill>
              <a:latin typeface="FS Emeric Light" panose="02000503040000020004" pitchFamily="2" charset="77"/>
              <a:cs typeface="Arial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D29D670A-325A-A403-20B6-89A9A08B3AB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95624">
            <a:off x="10481715" y="1733417"/>
            <a:ext cx="171174" cy="728532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B7CF035D-CD58-905A-E2AF-024032B6F623}"/>
              </a:ext>
            </a:extLst>
          </p:cNvPr>
          <p:cNvGrpSpPr/>
          <p:nvPr/>
        </p:nvGrpSpPr>
        <p:grpSpPr>
          <a:xfrm>
            <a:off x="1165305" y="3421768"/>
            <a:ext cx="2250040" cy="1107996"/>
            <a:chOff x="1125435" y="3760059"/>
            <a:chExt cx="2250040" cy="1107996"/>
          </a:xfrm>
        </p:grpSpPr>
        <p:sp>
          <p:nvSpPr>
            <p:cNvPr id="31" name="24 Rectángulo"/>
            <p:cNvSpPr>
              <a:spLocks noChangeArrowheads="1"/>
            </p:cNvSpPr>
            <p:nvPr/>
          </p:nvSpPr>
          <p:spPr bwMode="auto">
            <a:xfrm>
              <a:off x="1820562" y="3760059"/>
              <a:ext cx="1554913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>
              <a:spAutoFit/>
            </a:bodyPr>
            <a:lstStyle/>
            <a:p>
              <a:pPr eaLnBrk="0" hangingPunct="0"/>
              <a:r>
                <a:rPr lang="es-ES_tradnl" sz="1800">
                  <a:solidFill>
                    <a:schemeClr val="bg1"/>
                  </a:solidFill>
                  <a:latin typeface="FS Emeric Core"/>
                  <a:cs typeface="Arial"/>
                </a:rPr>
                <a:t>EBITDA</a:t>
              </a:r>
              <a:r>
                <a:rPr lang="es-ES_tradnl" sz="1800" baseline="-25000">
                  <a:solidFill>
                    <a:schemeClr val="bg1"/>
                  </a:solidFill>
                  <a:latin typeface="FS Emeric Core"/>
                  <a:cs typeface="Arial"/>
                </a:rPr>
                <a:t>2025</a:t>
              </a:r>
              <a:endParaRPr lang="es-ES_tradnl" sz="1800" baseline="-25000">
                <a:solidFill>
                  <a:schemeClr val="bg1"/>
                </a:solidFill>
                <a:latin typeface="FS Emeric Core" panose="02000503040000020004" pitchFamily="2" charset="77"/>
                <a:cs typeface="Arial"/>
              </a:endParaRPr>
            </a:p>
            <a:p>
              <a:pPr eaLnBrk="0" hangingPunct="0"/>
              <a:r>
                <a:rPr lang="es-ES_tradnl" sz="4000" b="1">
                  <a:solidFill>
                    <a:srgbClr val="EE7307"/>
                  </a:solidFill>
                  <a:latin typeface="FS Emeric"/>
                  <a:cs typeface="Arial"/>
                </a:rPr>
                <a:t>481 </a:t>
              </a:r>
              <a:r>
                <a:rPr lang="es-ES" sz="1800" b="1">
                  <a:solidFill>
                    <a:srgbClr val="EE7307"/>
                  </a:solidFill>
                  <a:latin typeface="FS Emeric"/>
                  <a:cs typeface="Arial"/>
                </a:rPr>
                <a:t>M USD</a:t>
              </a:r>
            </a:p>
            <a:p>
              <a:pPr eaLnBrk="0" hangingPunct="0"/>
              <a:endParaRPr lang="es-ES_tradnl" spc="-100" baseline="30000">
                <a:solidFill>
                  <a:srgbClr val="EE7307"/>
                </a:solidFill>
                <a:latin typeface="FS Emeric Light" panose="02000503040000020004" pitchFamily="2" charset="77"/>
                <a:cs typeface="Arial"/>
              </a:endParaRPr>
            </a:p>
          </p:txBody>
        </p:sp>
        <p:pic>
          <p:nvPicPr>
            <p:cNvPr id="29" name="Gráfico 28">
              <a:extLst>
                <a:ext uri="{FF2B5EF4-FFF2-40B4-BE49-F238E27FC236}">
                  <a16:creationId xmlns:a16="http://schemas.microsoft.com/office/drawing/2014/main" id="{03B50B4C-581A-A25A-2656-AE0E80149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25435" y="4068204"/>
              <a:ext cx="383725" cy="383725"/>
            </a:xfrm>
            <a:prstGeom prst="rect">
              <a:avLst/>
            </a:prstGeom>
          </p:spPr>
        </p:pic>
      </p:grpSp>
      <p:sp>
        <p:nvSpPr>
          <p:cNvPr id="32" name="24 Rectángulo">
            <a:extLst>
              <a:ext uri="{FF2B5EF4-FFF2-40B4-BE49-F238E27FC236}">
                <a16:creationId xmlns:a16="http://schemas.microsoft.com/office/drawing/2014/main" id="{985FEC17-3A89-08F8-BF03-07CB553AA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201" y="1607275"/>
            <a:ext cx="3749199" cy="170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lvl="1" defTabSz="360000" eaLnBrk="0" hangingPunct="0">
              <a:spcAft>
                <a:spcPts val="1500"/>
              </a:spcAft>
            </a:pPr>
            <a:r>
              <a:rPr lang="es-ES" sz="1400">
                <a:solidFill>
                  <a:schemeClr val="bg1"/>
                </a:solidFill>
                <a:latin typeface="FS Emeric Core" panose="02000503040000020004" pitchFamily="2" charset="77"/>
                <a:cs typeface="Arial"/>
              </a:rPr>
              <a:t>Global </a:t>
            </a:r>
            <a:r>
              <a:rPr lang="es-ES" sz="1400" err="1">
                <a:solidFill>
                  <a:schemeClr val="bg1"/>
                </a:solidFill>
                <a:latin typeface="FS Emeric Core" panose="02000503040000020004" pitchFamily="2" charset="77"/>
                <a:cs typeface="Arial"/>
              </a:rPr>
              <a:t>Power</a:t>
            </a:r>
            <a:r>
              <a:rPr lang="es-ES" sz="1400">
                <a:solidFill>
                  <a:schemeClr val="bg1"/>
                </a:solidFill>
                <a:latin typeface="FS Emeric Core" panose="02000503040000020004" pitchFamily="2" charset="77"/>
                <a:cs typeface="Arial"/>
              </a:rPr>
              <a:t> </a:t>
            </a:r>
            <a:r>
              <a:rPr lang="es-ES" sz="1400" err="1">
                <a:solidFill>
                  <a:schemeClr val="bg1"/>
                </a:solidFill>
                <a:latin typeface="FS Emeric Core" panose="02000503040000020004" pitchFamily="2" charset="77"/>
                <a:cs typeface="Arial"/>
              </a:rPr>
              <a:t>Generation</a:t>
            </a:r>
            <a:r>
              <a:rPr lang="es-ES" sz="1400">
                <a:solidFill>
                  <a:schemeClr val="bg1"/>
                </a:solidFill>
                <a:latin typeface="FS Emeric Light" panose="02000503040000020004" pitchFamily="2" charset="77"/>
                <a:cs typeface="Arial"/>
              </a:rPr>
              <a:t> (GPG) es una compañía del grupo </a:t>
            </a:r>
            <a:r>
              <a:rPr lang="es-ES" sz="1400" err="1">
                <a:solidFill>
                  <a:schemeClr val="bg1"/>
                </a:solidFill>
                <a:latin typeface="FS Emeric Light" panose="02000503040000020004" pitchFamily="2" charset="77"/>
                <a:cs typeface="Arial"/>
              </a:rPr>
              <a:t>Naturgy</a:t>
            </a:r>
            <a:r>
              <a:rPr lang="es-ES" sz="1400">
                <a:solidFill>
                  <a:schemeClr val="bg1"/>
                </a:solidFill>
                <a:latin typeface="FS Emeric Light" panose="02000503040000020004" pitchFamily="2" charset="77"/>
                <a:cs typeface="Arial"/>
              </a:rPr>
              <a:t> dedicada al negocio de </a:t>
            </a:r>
            <a:r>
              <a:rPr lang="es-ES" sz="1400">
                <a:solidFill>
                  <a:schemeClr val="bg1"/>
                </a:solidFill>
                <a:latin typeface="FS Emeric Core" panose="02000503040000020004" pitchFamily="2" charset="77"/>
                <a:cs typeface="Arial"/>
              </a:rPr>
              <a:t>generación eléctrica.</a:t>
            </a:r>
          </a:p>
          <a:p>
            <a:pPr marL="0" lvl="1" defTabSz="360000" eaLnBrk="0" hangingPunct="0">
              <a:spcAft>
                <a:spcPts val="1500"/>
              </a:spcAft>
            </a:pPr>
            <a:r>
              <a:rPr lang="es-ES" sz="1400">
                <a:solidFill>
                  <a:schemeClr val="bg1"/>
                </a:solidFill>
                <a:latin typeface="FS Emeric Core" panose="02000503040000020004" pitchFamily="2" charset="77"/>
                <a:cs typeface="Arial"/>
              </a:rPr>
              <a:t>Desarrolla y gestiona activos de generación</a:t>
            </a:r>
            <a:r>
              <a:rPr lang="es-ES" sz="1400">
                <a:solidFill>
                  <a:schemeClr val="bg1"/>
                </a:solidFill>
                <a:latin typeface="FS Emeric Light" panose="02000503040000020004" pitchFamily="2" charset="77"/>
                <a:cs typeface="Arial"/>
              </a:rPr>
              <a:t> con un enfoque global, y ofrece servicios de desarrollo, construcción, operación y mantenimiento de sus instalaciones.</a:t>
            </a:r>
            <a:endParaRPr lang="es-ES_tradnl" sz="1400" spc="-100" baseline="30000">
              <a:solidFill>
                <a:srgbClr val="EE7307"/>
              </a:solidFill>
              <a:latin typeface="FS Emeric Core" panose="02000503040000020004" pitchFamily="2" charset="77"/>
              <a:cs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9C16174-5908-7F3A-DF08-C3EEFD25E2E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52240"/>
            <a:ext cx="13444538" cy="369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91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80307EF-A18F-FBBB-780E-819C0F70C6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" y="0"/>
            <a:ext cx="13443829" cy="7562850"/>
          </a:xfrm>
          <a:prstGeom prst="rect">
            <a:avLst/>
          </a:prstGeom>
        </p:spPr>
      </p:pic>
      <p:sp>
        <p:nvSpPr>
          <p:cNvPr id="59" name="76 CuadroTexto">
            <a:extLst>
              <a:ext uri="{FF2B5EF4-FFF2-40B4-BE49-F238E27FC236}">
                <a16:creationId xmlns:a16="http://schemas.microsoft.com/office/drawing/2014/main" id="{6C61CF30-FB3D-D144-A710-780D2A50E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457" y="1215281"/>
            <a:ext cx="396868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/>
          <a:p>
            <a:pPr algn="just" eaLnBrk="0" hangingPunct="0">
              <a:spcAft>
                <a:spcPts val="1000"/>
              </a:spcAft>
            </a:pPr>
            <a:r>
              <a:rPr lang="es-ES" sz="1200" b="1">
                <a:solidFill>
                  <a:schemeClr val="bg1"/>
                </a:solidFill>
                <a:latin typeface="FS Emeric Core"/>
                <a:cs typeface="Arial"/>
              </a:rPr>
              <a:t>Global </a:t>
            </a:r>
            <a:r>
              <a:rPr lang="es-ES" sz="1200" b="1" err="1">
                <a:solidFill>
                  <a:schemeClr val="bg1"/>
                </a:solidFill>
                <a:latin typeface="FS Emeric Core"/>
                <a:cs typeface="Arial"/>
              </a:rPr>
              <a:t>Power</a:t>
            </a:r>
            <a:r>
              <a:rPr lang="es-ES" sz="1200" b="1">
                <a:solidFill>
                  <a:schemeClr val="bg1"/>
                </a:solidFill>
                <a:latin typeface="FS Emeric Core"/>
                <a:cs typeface="Arial"/>
              </a:rPr>
              <a:t> </a:t>
            </a:r>
            <a:r>
              <a:rPr lang="es-ES" sz="1200" b="1" err="1">
                <a:solidFill>
                  <a:schemeClr val="bg1"/>
                </a:solidFill>
                <a:latin typeface="FS Emeric Core"/>
                <a:cs typeface="Arial"/>
              </a:rPr>
              <a:t>Generation</a:t>
            </a:r>
            <a:r>
              <a:rPr lang="es-ES" sz="1200" b="1">
                <a:solidFill>
                  <a:schemeClr val="bg1"/>
                </a:solidFill>
                <a:latin typeface="FS Emeric Core"/>
                <a:cs typeface="Arial"/>
              </a:rPr>
              <a:t> (GPG)</a:t>
            </a:r>
            <a:r>
              <a:rPr lang="es-ES" sz="1200">
                <a:solidFill>
                  <a:schemeClr val="bg1"/>
                </a:solidFill>
                <a:latin typeface="FS Emeric Core"/>
                <a:cs typeface="Arial"/>
              </a:rPr>
              <a:t> </a:t>
            </a:r>
            <a:r>
              <a:rPr lang="es-ES" sz="1200">
                <a:solidFill>
                  <a:srgbClr val="094470"/>
                </a:solidFill>
                <a:latin typeface="FS Emeric Light"/>
                <a:cs typeface="Arial"/>
              </a:rPr>
              <a:t>se constituye en 2014 por dos accionistas: </a:t>
            </a:r>
            <a:r>
              <a:rPr lang="es-ES" sz="1200" err="1">
                <a:solidFill>
                  <a:srgbClr val="094470"/>
                </a:solidFill>
                <a:latin typeface="FS Emeric Core"/>
                <a:cs typeface="Arial"/>
              </a:rPr>
              <a:t>Naturgy</a:t>
            </a:r>
            <a:r>
              <a:rPr lang="es-ES" sz="1200">
                <a:solidFill>
                  <a:srgbClr val="094470"/>
                </a:solidFill>
                <a:latin typeface="FS Emeric Core"/>
                <a:cs typeface="Arial"/>
              </a:rPr>
              <a:t> Energy </a:t>
            </a:r>
            <a:r>
              <a:rPr lang="es-ES" sz="1200" err="1">
                <a:solidFill>
                  <a:srgbClr val="094470"/>
                </a:solidFill>
                <a:latin typeface="FS Emeric Core"/>
                <a:cs typeface="Arial"/>
              </a:rPr>
              <a:t>Group</a:t>
            </a:r>
            <a:r>
              <a:rPr lang="es-ES" sz="1200">
                <a:solidFill>
                  <a:srgbClr val="094470"/>
                </a:solidFill>
                <a:latin typeface="FS Emeric Core"/>
                <a:cs typeface="Arial"/>
              </a:rPr>
              <a:t> y Kuwait </a:t>
            </a:r>
            <a:r>
              <a:rPr lang="es-ES" sz="1200" err="1">
                <a:solidFill>
                  <a:srgbClr val="094470"/>
                </a:solidFill>
                <a:latin typeface="FS Emeric Core"/>
                <a:cs typeface="Arial"/>
              </a:rPr>
              <a:t>Investment</a:t>
            </a:r>
            <a:r>
              <a:rPr lang="es-ES" sz="1200">
                <a:solidFill>
                  <a:srgbClr val="094470"/>
                </a:solidFill>
                <a:latin typeface="FS Emeric Core"/>
                <a:cs typeface="Arial"/>
              </a:rPr>
              <a:t> </a:t>
            </a:r>
            <a:r>
              <a:rPr lang="es-ES" sz="1200" err="1">
                <a:solidFill>
                  <a:srgbClr val="094470"/>
                </a:solidFill>
                <a:latin typeface="FS Emeric Core"/>
                <a:cs typeface="Arial"/>
              </a:rPr>
              <a:t>Authority</a:t>
            </a:r>
            <a:r>
              <a:rPr lang="es-ES" sz="1200">
                <a:solidFill>
                  <a:srgbClr val="094470"/>
                </a:solidFill>
                <a:latin typeface="FS Emeric Core"/>
                <a:cs typeface="Arial"/>
              </a:rPr>
              <a:t> (KIA), </a:t>
            </a:r>
            <a:r>
              <a:rPr lang="es-ES" sz="1200">
                <a:solidFill>
                  <a:srgbClr val="094470"/>
                </a:solidFill>
                <a:latin typeface="FS Emeric Light"/>
                <a:cs typeface="Arial"/>
              </a:rPr>
              <a:t>a través de su filial </a:t>
            </a:r>
            <a:r>
              <a:rPr lang="es-ES" sz="1200" err="1">
                <a:solidFill>
                  <a:srgbClr val="094470"/>
                </a:solidFill>
                <a:latin typeface="FS Emeric Light"/>
                <a:cs typeface="Arial"/>
              </a:rPr>
              <a:t>Wren</a:t>
            </a:r>
            <a:r>
              <a:rPr lang="es-ES" sz="1200">
                <a:solidFill>
                  <a:srgbClr val="094470"/>
                </a:solidFill>
                <a:latin typeface="FS Emeric Light"/>
                <a:cs typeface="Arial"/>
              </a:rPr>
              <a:t> House </a:t>
            </a:r>
            <a:r>
              <a:rPr lang="es-ES" sz="1200" err="1">
                <a:solidFill>
                  <a:srgbClr val="094470"/>
                </a:solidFill>
                <a:latin typeface="FS Emeric Light"/>
                <a:cs typeface="Arial"/>
              </a:rPr>
              <a:t>Infrastructure</a:t>
            </a:r>
            <a:r>
              <a:rPr lang="es-ES" sz="1200">
                <a:solidFill>
                  <a:srgbClr val="094470"/>
                </a:solidFill>
                <a:latin typeface="FS Emeric Light"/>
                <a:cs typeface="Arial"/>
              </a:rPr>
              <a:t>. </a:t>
            </a:r>
            <a:endParaRPr lang="es-ES_tradnl" sz="1200">
              <a:solidFill>
                <a:srgbClr val="094470"/>
              </a:solidFill>
              <a:latin typeface="FS Emeric Light" panose="02000503040000020004" pitchFamily="2" charset="77"/>
              <a:cs typeface="Arial" pitchFamily="34" charset="0"/>
            </a:endParaRPr>
          </a:p>
        </p:txBody>
      </p:sp>
      <p:sp>
        <p:nvSpPr>
          <p:cNvPr id="31" name="Título 9">
            <a:extLst>
              <a:ext uri="{FF2B5EF4-FFF2-40B4-BE49-F238E27FC236}">
                <a16:creationId xmlns:a16="http://schemas.microsoft.com/office/drawing/2014/main" id="{715C2853-B20D-A31F-7D95-059FDA4E7C45}"/>
              </a:ext>
            </a:extLst>
          </p:cNvPr>
          <p:cNvSpPr txBox="1">
            <a:spLocks/>
          </p:cNvSpPr>
          <p:nvPr/>
        </p:nvSpPr>
        <p:spPr>
          <a:xfrm>
            <a:off x="720000" y="567398"/>
            <a:ext cx="2701509" cy="39248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rtl="0" eaLnBrk="1" fontAlgn="base" hangingPunct="1">
              <a:lnSpc>
                <a:spcPct val="92000"/>
              </a:lnSpc>
              <a:spcBef>
                <a:spcPts val="0"/>
              </a:spcBef>
              <a:spcAft>
                <a:spcPct val="0"/>
              </a:spcAft>
              <a:defRPr lang="es-ES" sz="2400" b="1" kern="0" spc="-27" dirty="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610073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220146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830218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244028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defTabSz="914400">
              <a:defRPr/>
            </a:pPr>
            <a:r>
              <a:rPr lang="es-ES" sz="2720">
                <a:solidFill>
                  <a:srgbClr val="FF7300"/>
                </a:solidFill>
                <a:latin typeface="FS Emeric SemiBold" panose="02000503040000020004" pitchFamily="2" charset="77"/>
              </a:rPr>
              <a:t>2. </a:t>
            </a:r>
            <a:r>
              <a:rPr lang="es-ES" sz="2720">
                <a:solidFill>
                  <a:srgbClr val="004571"/>
                </a:solidFill>
                <a:latin typeface="FS Emeric SemiBold" panose="02000503040000020004" pitchFamily="2" charset="77"/>
              </a:rPr>
              <a:t>Nuestro origen</a:t>
            </a:r>
          </a:p>
        </p:txBody>
      </p:sp>
      <p:sp>
        <p:nvSpPr>
          <p:cNvPr id="39" name="76 CuadroTexto">
            <a:extLst>
              <a:ext uri="{FF2B5EF4-FFF2-40B4-BE49-F238E27FC236}">
                <a16:creationId xmlns:a16="http://schemas.microsoft.com/office/drawing/2014/main" id="{7FA21B4C-05D3-A507-032A-4674884ED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398" y="1284981"/>
            <a:ext cx="5655734" cy="316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/>
          <a:p>
            <a:pPr eaLnBrk="0" hangingPunct="0">
              <a:spcAft>
                <a:spcPts val="1000"/>
              </a:spcAft>
            </a:pPr>
            <a:r>
              <a:rPr lang="es-ES" sz="1600" b="1" dirty="0">
                <a:solidFill>
                  <a:schemeClr val="bg1"/>
                </a:solidFill>
                <a:latin typeface="FS Emeric Core"/>
                <a:cs typeface="Arial"/>
              </a:rPr>
              <a:t>Grupo </a:t>
            </a:r>
            <a:r>
              <a:rPr lang="es-ES" sz="1600" b="1" dirty="0" err="1">
                <a:solidFill>
                  <a:schemeClr val="bg1"/>
                </a:solidFill>
                <a:latin typeface="FS Emeric Core"/>
                <a:cs typeface="Arial"/>
              </a:rPr>
              <a:t>Naturgy</a:t>
            </a:r>
            <a:endParaRPr lang="es-ES" sz="1600" b="1" dirty="0">
              <a:solidFill>
                <a:schemeClr val="bg1"/>
              </a:solidFill>
              <a:latin typeface="FS Emeric Core"/>
              <a:cs typeface="Arial"/>
            </a:endParaRPr>
          </a:p>
          <a:p>
            <a:pPr algn="just" eaLnBrk="0" hangingPunct="0">
              <a:spcAft>
                <a:spcPts val="1000"/>
              </a:spcAft>
            </a:pPr>
            <a:r>
              <a:rPr lang="es-ES" sz="1200" dirty="0">
                <a:solidFill>
                  <a:srgbClr val="094470"/>
                </a:solidFill>
                <a:latin typeface="FS Emeric Light"/>
                <a:cs typeface="Arial"/>
              </a:rPr>
              <a:t>Grupo energético multinacional innovador y sostenible, dedicado a la generación, distribución y comercialización de energía y servicios. </a:t>
            </a:r>
            <a:r>
              <a:rPr lang="es-ES" sz="1200" dirty="0" err="1">
                <a:solidFill>
                  <a:srgbClr val="094470"/>
                </a:solidFill>
                <a:latin typeface="FS Emeric Light"/>
                <a:cs typeface="Arial"/>
              </a:rPr>
              <a:t>Naturgy</a:t>
            </a:r>
            <a:r>
              <a:rPr lang="es-ES" sz="1200" dirty="0">
                <a:solidFill>
                  <a:srgbClr val="094470"/>
                </a:solidFill>
                <a:latin typeface="FS Emeric Light"/>
                <a:cs typeface="Arial"/>
              </a:rPr>
              <a:t> tiene presencia en más de 20 países y tiene alrededor de 16 millones de clientes. Está formado por más de 7.000 personas, de los cuales más del 50% trabaja fuera de España. Además, cuenta con una capacidad instalada de 15,9 GW, un EBITDA</a:t>
            </a:r>
            <a:r>
              <a:rPr lang="es-ES" sz="1200" baseline="-25000" dirty="0">
                <a:solidFill>
                  <a:srgbClr val="094470"/>
                </a:solidFill>
                <a:latin typeface="FS Emeric Light"/>
                <a:cs typeface="Arial"/>
              </a:rPr>
              <a:t>2024</a:t>
            </a:r>
            <a:r>
              <a:rPr lang="es-ES" sz="1200" dirty="0">
                <a:solidFill>
                  <a:srgbClr val="094470"/>
                </a:solidFill>
                <a:latin typeface="FS Emeric Light"/>
                <a:cs typeface="Arial"/>
              </a:rPr>
              <a:t> de 5.365 millones de euros y el valor de sus activos asciende a 40.836 millones de euros.</a:t>
            </a:r>
          </a:p>
          <a:p>
            <a:pPr eaLnBrk="0" hangingPunct="0">
              <a:spcAft>
                <a:spcPts val="1000"/>
              </a:spcAft>
            </a:pPr>
            <a:endParaRPr lang="es-ES" sz="1200">
              <a:solidFill>
                <a:srgbClr val="094470"/>
              </a:solidFill>
              <a:latin typeface="FS Emeric Light" panose="02000503040000020004" pitchFamily="2" charset="77"/>
              <a:cs typeface="Arial" pitchFamily="34" charset="0"/>
            </a:endParaRPr>
          </a:p>
          <a:p>
            <a:pPr eaLnBrk="0" hangingPunct="0">
              <a:spcAft>
                <a:spcPts val="1000"/>
              </a:spcAft>
            </a:pPr>
            <a:endParaRPr lang="es-ES" sz="1200">
              <a:solidFill>
                <a:srgbClr val="094470"/>
              </a:solidFill>
              <a:latin typeface="FS Emeric Light" panose="02000503040000020004" pitchFamily="2" charset="77"/>
              <a:cs typeface="Arial" pitchFamily="34" charset="0"/>
            </a:endParaRPr>
          </a:p>
          <a:p>
            <a:pPr eaLnBrk="0" hangingPunct="0">
              <a:spcAft>
                <a:spcPts val="1000"/>
              </a:spcAft>
            </a:pPr>
            <a:r>
              <a:rPr lang="es-ES" sz="1600" b="1" dirty="0">
                <a:solidFill>
                  <a:schemeClr val="bg1"/>
                </a:solidFill>
                <a:latin typeface="FS Emeric Core"/>
                <a:cs typeface="Arial"/>
              </a:rPr>
              <a:t>Kuwait </a:t>
            </a:r>
            <a:r>
              <a:rPr lang="es-ES" sz="1600" b="1" dirty="0" err="1">
                <a:solidFill>
                  <a:schemeClr val="bg1"/>
                </a:solidFill>
                <a:latin typeface="FS Emeric Core"/>
                <a:cs typeface="Arial"/>
              </a:rPr>
              <a:t>Investment</a:t>
            </a:r>
            <a:r>
              <a:rPr lang="es-ES" sz="1600" b="1" dirty="0">
                <a:solidFill>
                  <a:schemeClr val="bg1"/>
                </a:solidFill>
                <a:latin typeface="FS Emeric Core"/>
                <a:cs typeface="Arial"/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latin typeface="FS Emeric Core"/>
                <a:cs typeface="Arial"/>
              </a:rPr>
              <a:t>Authority</a:t>
            </a:r>
            <a:r>
              <a:rPr lang="es-ES" sz="1600" b="1" dirty="0">
                <a:solidFill>
                  <a:schemeClr val="bg1"/>
                </a:solidFill>
                <a:latin typeface="FS Emeric Core"/>
                <a:cs typeface="Arial"/>
              </a:rPr>
              <a:t> (KIA)</a:t>
            </a:r>
          </a:p>
          <a:p>
            <a:pPr algn="just" eaLnBrk="0" hangingPunct="0">
              <a:spcAft>
                <a:spcPts val="1000"/>
              </a:spcAft>
            </a:pPr>
            <a:r>
              <a:rPr lang="es-ES" sz="1200">
                <a:solidFill>
                  <a:srgbClr val="094470"/>
                </a:solidFill>
                <a:latin typeface="FS Emeric Light"/>
                <a:cs typeface="Arial"/>
              </a:rPr>
              <a:t>Es el fondo soberano más antiguo del mundo, creado en 1953, y tiene su origen en Kuwait </a:t>
            </a:r>
            <a:r>
              <a:rPr lang="es-ES" sz="1200" dirty="0" err="1">
                <a:solidFill>
                  <a:srgbClr val="094470"/>
                </a:solidFill>
                <a:latin typeface="FS Emeric Light"/>
                <a:cs typeface="Arial"/>
              </a:rPr>
              <a:t>Investment</a:t>
            </a:r>
            <a:r>
              <a:rPr lang="es-ES" sz="1200">
                <a:solidFill>
                  <a:srgbClr val="094470"/>
                </a:solidFill>
                <a:latin typeface="FS Emeric Light"/>
                <a:cs typeface="Arial"/>
              </a:rPr>
              <a:t> </a:t>
            </a:r>
            <a:r>
              <a:rPr lang="es-ES" sz="1200" dirty="0" err="1">
                <a:solidFill>
                  <a:srgbClr val="094470"/>
                </a:solidFill>
                <a:latin typeface="FS Emeric Light"/>
                <a:cs typeface="Arial"/>
              </a:rPr>
              <a:t>Board</a:t>
            </a:r>
            <a:r>
              <a:rPr lang="es-ES" sz="1200">
                <a:solidFill>
                  <a:srgbClr val="094470"/>
                </a:solidFill>
                <a:latin typeface="FS Emeric Light"/>
                <a:cs typeface="Arial"/>
              </a:rPr>
              <a:t>. Es responsable de la gestión y administración de </a:t>
            </a:r>
            <a:r>
              <a:rPr lang="es-ES" sz="1200" dirty="0" err="1">
                <a:solidFill>
                  <a:srgbClr val="094470"/>
                </a:solidFill>
                <a:latin typeface="FS Emeric Light"/>
                <a:cs typeface="Arial"/>
              </a:rPr>
              <a:t>Kuwait’s</a:t>
            </a:r>
            <a:r>
              <a:rPr lang="es-ES" sz="1200">
                <a:solidFill>
                  <a:srgbClr val="094470"/>
                </a:solidFill>
                <a:latin typeface="FS Emeric Light"/>
                <a:cs typeface="Arial"/>
              </a:rPr>
              <a:t> General Reserve </a:t>
            </a:r>
            <a:r>
              <a:rPr lang="es-ES" sz="1200" dirty="0" err="1">
                <a:solidFill>
                  <a:srgbClr val="094470"/>
                </a:solidFill>
                <a:latin typeface="FS Emeric Light"/>
                <a:cs typeface="Arial"/>
              </a:rPr>
              <a:t>Fund</a:t>
            </a:r>
            <a:r>
              <a:rPr lang="es-ES" sz="1200">
                <a:solidFill>
                  <a:srgbClr val="094470"/>
                </a:solidFill>
                <a:latin typeface="FS Emeric Light"/>
                <a:cs typeface="Arial"/>
              </a:rPr>
              <a:t> (GRF) y de Future </a:t>
            </a:r>
            <a:r>
              <a:rPr lang="es-ES" sz="1200" dirty="0" err="1">
                <a:solidFill>
                  <a:srgbClr val="094470"/>
                </a:solidFill>
                <a:latin typeface="FS Emeric Light"/>
                <a:cs typeface="Arial"/>
              </a:rPr>
              <a:t>Generation</a:t>
            </a:r>
            <a:r>
              <a:rPr lang="es-ES" sz="1200">
                <a:solidFill>
                  <a:srgbClr val="094470"/>
                </a:solidFill>
                <a:latin typeface="FS Emeric Light"/>
                <a:cs typeface="Arial"/>
              </a:rPr>
              <a:t> </a:t>
            </a:r>
            <a:r>
              <a:rPr lang="es-ES" sz="1200" dirty="0" err="1">
                <a:solidFill>
                  <a:srgbClr val="094470"/>
                </a:solidFill>
                <a:latin typeface="FS Emeric Light"/>
                <a:cs typeface="Arial"/>
              </a:rPr>
              <a:t>Fund</a:t>
            </a:r>
            <a:r>
              <a:rPr lang="es-ES" sz="1200">
                <a:solidFill>
                  <a:srgbClr val="094470"/>
                </a:solidFill>
                <a:latin typeface="FS Emeric Light"/>
                <a:cs typeface="Arial"/>
              </a:rPr>
              <a:t> (FGF) y de otros fondos.</a:t>
            </a:r>
            <a:endParaRPr lang="es-ES_tradnl" sz="1200">
              <a:solidFill>
                <a:srgbClr val="094470"/>
              </a:solidFill>
              <a:latin typeface="FS Emeric Light" panose="02000503040000020004" pitchFamily="2" charset="77"/>
              <a:cs typeface="Arial" pitchFamily="34" charset="0"/>
            </a:endParaRPr>
          </a:p>
        </p:txBody>
      </p: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666A640E-56EE-0E15-90B2-9FB2911C4FCE}"/>
              </a:ext>
            </a:extLst>
          </p:cNvPr>
          <p:cNvCxnSpPr>
            <a:cxnSpLocks/>
          </p:cNvCxnSpPr>
          <p:nvPr/>
        </p:nvCxnSpPr>
        <p:spPr bwMode="auto">
          <a:xfrm flipV="1">
            <a:off x="5720920" y="1285998"/>
            <a:ext cx="0" cy="3540001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08457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upo 1">
            <a:extLst>
              <a:ext uri="{FF2B5EF4-FFF2-40B4-BE49-F238E27FC236}">
                <a16:creationId xmlns:a16="http://schemas.microsoft.com/office/drawing/2014/main" id="{FE34D43E-7861-92E6-60B5-86763A9013AB}"/>
              </a:ext>
            </a:extLst>
          </p:cNvPr>
          <p:cNvGrpSpPr/>
          <p:nvPr/>
        </p:nvGrpSpPr>
        <p:grpSpPr>
          <a:xfrm>
            <a:off x="949456" y="2286736"/>
            <a:ext cx="2267079" cy="2641152"/>
            <a:chOff x="601521" y="2281150"/>
            <a:chExt cx="1733308" cy="2138894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3C156161-769B-28DF-9739-61E276DC9FF2}"/>
                </a:ext>
              </a:extLst>
            </p:cNvPr>
            <p:cNvSpPr/>
            <p:nvPr/>
          </p:nvSpPr>
          <p:spPr>
            <a:xfrm>
              <a:off x="1259846" y="3631150"/>
              <a:ext cx="457200" cy="450000"/>
            </a:xfrm>
            <a:prstGeom prst="rect">
              <a:avLst/>
            </a:prstGeom>
            <a:solidFill>
              <a:srgbClr val="FF7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900">
                <a:latin typeface="FS Emeric Light" panose="02000503040000020004" pitchFamily="2" charset="77"/>
              </a:endParaRPr>
            </a:p>
          </p:txBody>
        </p:sp>
        <p:sp>
          <p:nvSpPr>
            <p:cNvPr id="43" name="17 Rectángulo">
              <a:extLst>
                <a:ext uri="{FF2B5EF4-FFF2-40B4-BE49-F238E27FC236}">
                  <a16:creationId xmlns:a16="http://schemas.microsoft.com/office/drawing/2014/main" id="{EDDB62D0-744D-8566-40FE-5D7D6CD0E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478" y="4292317"/>
              <a:ext cx="177934" cy="127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274">
                <a:lnSpc>
                  <a:spcPct val="90000"/>
                </a:lnSpc>
                <a:defRPr/>
              </a:pPr>
              <a:r>
                <a:rPr lang="es-ES" sz="900" kern="0">
                  <a:solidFill>
                    <a:srgbClr val="004165"/>
                  </a:solidFill>
                  <a:latin typeface="FS Emeric Light" panose="02000503040000020004" pitchFamily="2" charset="77"/>
                </a:rPr>
                <a:t>KIA</a:t>
              </a:r>
            </a:p>
          </p:txBody>
        </p:sp>
        <p:sp>
          <p:nvSpPr>
            <p:cNvPr id="44" name="30 Rectángulo">
              <a:extLst>
                <a:ext uri="{FF2B5EF4-FFF2-40B4-BE49-F238E27FC236}">
                  <a16:creationId xmlns:a16="http://schemas.microsoft.com/office/drawing/2014/main" id="{B15E4840-2E4C-6A69-985C-3FC260347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9378" y="3798264"/>
              <a:ext cx="641993" cy="127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04872" tIns="0" rIns="104872" bIns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S" sz="900" kern="0">
                  <a:solidFill>
                    <a:srgbClr val="FFFFFF"/>
                  </a:solidFill>
                  <a:latin typeface="FS Emeric Core" panose="02000503040000020004" pitchFamily="2" charset="77"/>
                </a:rPr>
                <a:t>25%</a:t>
              </a:r>
            </a:p>
          </p:txBody>
        </p:sp>
        <p:sp>
          <p:nvSpPr>
            <p:cNvPr id="45" name="Rectángulo 44">
              <a:extLst>
                <a:ext uri="{FF2B5EF4-FFF2-40B4-BE49-F238E27FC236}">
                  <a16:creationId xmlns:a16="http://schemas.microsoft.com/office/drawing/2014/main" id="{53D806AF-5897-7EFE-3BC2-F1977126337E}"/>
                </a:ext>
              </a:extLst>
            </p:cNvPr>
            <p:cNvSpPr/>
            <p:nvPr/>
          </p:nvSpPr>
          <p:spPr>
            <a:xfrm>
              <a:off x="686388" y="2281150"/>
              <a:ext cx="457200" cy="1800000"/>
            </a:xfrm>
            <a:prstGeom prst="rect">
              <a:avLst/>
            </a:prstGeom>
            <a:solidFill>
              <a:srgbClr val="0944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900">
                <a:latin typeface="FS Emeric Light" panose="02000503040000020004" pitchFamily="2" charset="77"/>
              </a:endParaRPr>
            </a:p>
          </p:txBody>
        </p:sp>
        <p:sp>
          <p:nvSpPr>
            <p:cNvPr id="46" name="30 Rectángulo">
              <a:extLst>
                <a:ext uri="{FF2B5EF4-FFF2-40B4-BE49-F238E27FC236}">
                  <a16:creationId xmlns:a16="http://schemas.microsoft.com/office/drawing/2014/main" id="{12652577-99D9-D648-DBE8-97E333075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21" y="3117287"/>
              <a:ext cx="641993" cy="127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04872" tIns="0" rIns="104872" bIns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S" sz="900" kern="0">
                  <a:solidFill>
                    <a:srgbClr val="FFFFFF"/>
                  </a:solidFill>
                  <a:latin typeface="FS Emeric Core" panose="02000503040000020004" pitchFamily="2" charset="77"/>
                </a:rPr>
                <a:t>75%</a:t>
              </a:r>
            </a:p>
          </p:txBody>
        </p:sp>
        <p:sp>
          <p:nvSpPr>
            <p:cNvPr id="48" name="17 Rectángulo">
              <a:extLst>
                <a:ext uri="{FF2B5EF4-FFF2-40B4-BE49-F238E27FC236}">
                  <a16:creationId xmlns:a16="http://schemas.microsoft.com/office/drawing/2014/main" id="{42390FEA-54E7-F7AE-6C45-5A6F583AA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928" y="4276032"/>
              <a:ext cx="415178" cy="127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274">
                <a:lnSpc>
                  <a:spcPct val="90000"/>
                </a:lnSpc>
                <a:defRPr/>
              </a:pPr>
              <a:r>
                <a:rPr lang="es-ES" sz="900" kern="0">
                  <a:solidFill>
                    <a:srgbClr val="004165"/>
                  </a:solidFill>
                  <a:latin typeface="FS Emeric Light" panose="02000503040000020004" pitchFamily="2" charset="77"/>
                </a:rPr>
                <a:t>Naturgy</a:t>
              </a:r>
              <a:endParaRPr lang="es-ES" sz="900" kern="0" baseline="30000">
                <a:solidFill>
                  <a:srgbClr val="004165"/>
                </a:solidFill>
                <a:latin typeface="FS Emeric Light" panose="02000503040000020004" pitchFamily="2" charset="77"/>
              </a:endParaRPr>
            </a:p>
          </p:txBody>
        </p:sp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A29B79C9-0A24-7789-6341-89BA6C976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3461" y="2484386"/>
              <a:ext cx="1221368" cy="1698420"/>
            </a:xfrm>
            <a:prstGeom prst="rect">
              <a:avLst/>
            </a:prstGeom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CCF5294-24E4-9D25-0F48-B0DDE3E3936D}"/>
              </a:ext>
            </a:extLst>
          </p:cNvPr>
          <p:cNvGrpSpPr/>
          <p:nvPr/>
        </p:nvGrpSpPr>
        <p:grpSpPr>
          <a:xfrm>
            <a:off x="11790000" y="405174"/>
            <a:ext cx="1221368" cy="668844"/>
            <a:chOff x="9209245" y="405174"/>
            <a:chExt cx="1221368" cy="668844"/>
          </a:xfrm>
        </p:grpSpPr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AB4E0F51-BBC2-A7AB-FFBB-A2E7611E5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09245" y="405174"/>
              <a:ext cx="1221368" cy="668844"/>
            </a:xfrm>
            <a:prstGeom prst="rect">
              <a:avLst/>
            </a:prstGeom>
          </p:spPr>
        </p:pic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E5ED0C03-38D9-C1B4-8669-5F397AC22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09245" y="405174"/>
              <a:ext cx="1221368" cy="668844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2377FAD2-E51C-F848-CFC1-AB09AA02F6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63115"/>
            <a:ext cx="13444538" cy="249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01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9">
            <a:extLst>
              <a:ext uri="{FF2B5EF4-FFF2-40B4-BE49-F238E27FC236}">
                <a16:creationId xmlns:a16="http://schemas.microsoft.com/office/drawing/2014/main" id="{715C2853-B20D-A31F-7D95-059FDA4E7C45}"/>
              </a:ext>
            </a:extLst>
          </p:cNvPr>
          <p:cNvSpPr txBox="1">
            <a:spLocks/>
          </p:cNvSpPr>
          <p:nvPr/>
        </p:nvSpPr>
        <p:spPr>
          <a:xfrm>
            <a:off x="483642" y="425927"/>
            <a:ext cx="3204339" cy="43274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rtl="0" eaLnBrk="1" fontAlgn="base" hangingPunct="1">
              <a:lnSpc>
                <a:spcPct val="92000"/>
              </a:lnSpc>
              <a:spcBef>
                <a:spcPts val="0"/>
              </a:spcBef>
              <a:spcAft>
                <a:spcPct val="0"/>
              </a:spcAft>
              <a:defRPr lang="es-ES" sz="2400" b="1" kern="0" spc="-27" dirty="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610073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220146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830218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244028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defTabSz="914335">
              <a:defRPr/>
            </a:pPr>
            <a:r>
              <a:rPr lang="es-ES" sz="2999">
                <a:solidFill>
                  <a:srgbClr val="FF7300"/>
                </a:solidFill>
                <a:latin typeface="FS Emeric SemiBold" panose="02000503040000020004" pitchFamily="2" charset="77"/>
              </a:rPr>
              <a:t>2. </a:t>
            </a:r>
            <a:r>
              <a:rPr lang="es-ES" sz="2999">
                <a:solidFill>
                  <a:schemeClr val="accent1">
                    <a:lumMod val="75000"/>
                  </a:schemeClr>
                </a:solidFill>
                <a:latin typeface="FS Emeric SemiBold" panose="02000503040000020004" pitchFamily="2" charset="77"/>
              </a:rPr>
              <a:t>Nuestra historia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224705" y="2742559"/>
            <a:ext cx="1881987" cy="3333655"/>
            <a:chOff x="589086" y="1559210"/>
            <a:chExt cx="1882061" cy="3333785"/>
          </a:xfrm>
        </p:grpSpPr>
        <p:sp>
          <p:nvSpPr>
            <p:cNvPr id="55" name="76 CuadroTexto">
              <a:extLst>
                <a:ext uri="{FF2B5EF4-FFF2-40B4-BE49-F238E27FC236}">
                  <a16:creationId xmlns:a16="http://schemas.microsoft.com/office/drawing/2014/main" id="{E8BEA670-C06C-3342-8CFF-830AD7B2AD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086" y="1559210"/>
              <a:ext cx="1882061" cy="166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88900" indent="-88900" defTabSz="180000" eaLnBrk="0" hangingPunct="0">
                <a:spcAft>
                  <a:spcPts val="1000"/>
                </a:spcAft>
                <a:buClr>
                  <a:srgbClr val="FF7300"/>
                </a:buClr>
                <a:buSzPct val="120000"/>
                <a:buBlip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Constitución de 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Global </a:t>
              </a:r>
              <a:r>
                <a:rPr lang="es-ES_tradnl" sz="1000" b="1" err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Power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 </a:t>
              </a:r>
              <a:r>
                <a:rPr lang="es-ES_tradnl" sz="1000" b="1" err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Generation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 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como vector de crecimiento del negocio de generación de energía internacional. La compañía se constituye con 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2,3 GW de potencia instalada. </a:t>
              </a:r>
              <a:endParaRPr lang="es-ES_tradnl" sz="1000" b="1">
                <a:solidFill>
                  <a:srgbClr val="094470"/>
                </a:solidFill>
                <a:latin typeface="FS Emeric Light" panose="02000503040000020004" pitchFamily="50" charset="0"/>
                <a:cs typeface="Arial" pitchFamily="34" charset="0"/>
              </a:endParaRPr>
            </a:p>
            <a:p>
              <a:pPr marL="88900" indent="-88900" defTabSz="180000" eaLnBrk="0" hangingPunct="0">
                <a:spcAft>
                  <a:spcPts val="1000"/>
                </a:spcAft>
                <a:buClr>
                  <a:srgbClr val="FF7300"/>
                </a:buClr>
                <a:buBlip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Inicio de operación comercial del parque eólico </a:t>
              </a:r>
              <a:r>
                <a:rPr lang="es-ES_tradnl" sz="1000" err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Bií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 </a:t>
              </a:r>
              <a:r>
                <a:rPr lang="es-ES_tradnl" sz="1000" err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Hioxo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 (234 MW) en México.</a:t>
              </a:r>
            </a:p>
          </p:txBody>
        </p:sp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9E3E1387-2E55-EA59-7510-B139F74F4D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034" y="3452995"/>
              <a:ext cx="1439999" cy="1440000"/>
            </a:xfrm>
            <a:prstGeom prst="ellipse">
              <a:avLst/>
            </a:prstGeom>
            <a:noFill/>
            <a:ln w="19050">
              <a:solidFill>
                <a:srgbClr val="00457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0"/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8FB9A393-5671-0052-8115-8821610C4C5B}"/>
                </a:ext>
              </a:extLst>
            </p:cNvPr>
            <p:cNvSpPr txBox="1"/>
            <p:nvPr/>
          </p:nvSpPr>
          <p:spPr>
            <a:xfrm>
              <a:off x="1202535" y="3996016"/>
              <a:ext cx="730998" cy="35395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s-ES_tradnl" sz="2300" b="1" spc="-100">
                  <a:solidFill>
                    <a:srgbClr val="004571"/>
                  </a:solidFill>
                  <a:latin typeface="FS Emeric" charset="0"/>
                </a:rPr>
                <a:t>2014</a:t>
              </a:r>
            </a:p>
          </p:txBody>
        </p: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BE16F477-A81B-4669-9F0E-C9FEAD4389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64612" y="3333750"/>
              <a:ext cx="3421" cy="540000"/>
            </a:xfrm>
            <a:prstGeom prst="straightConnector1">
              <a:avLst/>
            </a:prstGeom>
            <a:ln w="9525">
              <a:solidFill>
                <a:srgbClr val="004571"/>
              </a:solidFill>
              <a:headEnd type="oval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cto 100">
              <a:extLst>
                <a:ext uri="{FF2B5EF4-FFF2-40B4-BE49-F238E27FC236}">
                  <a16:creationId xmlns:a16="http://schemas.microsoft.com/office/drawing/2014/main" id="{8F2591AA-3556-0B61-6D42-70C5BB1B8E1C}"/>
                </a:ext>
              </a:extLst>
            </p:cNvPr>
            <p:cNvCxnSpPr>
              <a:cxnSpLocks/>
            </p:cNvCxnSpPr>
            <p:nvPr/>
          </p:nvCxnSpPr>
          <p:spPr>
            <a:xfrm>
              <a:off x="668033" y="3285317"/>
              <a:ext cx="1800000" cy="0"/>
            </a:xfrm>
            <a:prstGeom prst="line">
              <a:avLst/>
            </a:prstGeom>
            <a:ln w="9525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Agrupar 4"/>
          <p:cNvGrpSpPr/>
          <p:nvPr/>
        </p:nvGrpSpPr>
        <p:grpSpPr>
          <a:xfrm>
            <a:off x="2168886" y="1717881"/>
            <a:ext cx="2330821" cy="3636094"/>
            <a:chOff x="1654040" y="3706472"/>
            <a:chExt cx="2248854" cy="4318404"/>
          </a:xfrm>
        </p:grpSpPr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4495C65D-5C88-80E1-7F10-AF6457229F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50070" y="3706472"/>
              <a:ext cx="1333121" cy="1649672"/>
            </a:xfrm>
            <a:prstGeom prst="ellipse">
              <a:avLst/>
            </a:prstGeom>
            <a:noFill/>
            <a:ln>
              <a:solidFill>
                <a:srgbClr val="FF73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0"/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95584B88-FD8B-65F4-E1EA-2A23A8C7BF96}"/>
                </a:ext>
              </a:extLst>
            </p:cNvPr>
            <p:cNvSpPr txBox="1"/>
            <p:nvPr/>
          </p:nvSpPr>
          <p:spPr>
            <a:xfrm>
              <a:off x="2463997" y="4366742"/>
              <a:ext cx="705263" cy="42036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s-ES_tradnl" sz="2300" b="1" spc="-100">
                  <a:solidFill>
                    <a:srgbClr val="FF7300"/>
                  </a:solidFill>
                  <a:latin typeface="FS Emeric" panose="02000503040000020004" pitchFamily="2" charset="0"/>
                </a:rPr>
                <a:t>2015</a:t>
              </a:r>
            </a:p>
          </p:txBody>
        </p:sp>
        <p:cxnSp>
          <p:nvCxnSpPr>
            <p:cNvPr id="73" name="Conector recto de flecha 72">
              <a:extLst>
                <a:ext uri="{FF2B5EF4-FFF2-40B4-BE49-F238E27FC236}">
                  <a16:creationId xmlns:a16="http://schemas.microsoft.com/office/drawing/2014/main" id="{3E8610E5-7F88-F697-E27C-B24E004AAB82}"/>
                </a:ext>
              </a:extLst>
            </p:cNvPr>
            <p:cNvCxnSpPr>
              <a:cxnSpLocks/>
            </p:cNvCxnSpPr>
            <p:nvPr/>
          </p:nvCxnSpPr>
          <p:spPr>
            <a:xfrm>
              <a:off x="2816630" y="4963005"/>
              <a:ext cx="0" cy="539999"/>
            </a:xfrm>
            <a:prstGeom prst="straightConnector1">
              <a:avLst/>
            </a:prstGeom>
            <a:ln w="9525">
              <a:solidFill>
                <a:srgbClr val="FF7300"/>
              </a:solidFill>
              <a:headEnd type="oval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cto 92">
              <a:extLst>
                <a:ext uri="{FF2B5EF4-FFF2-40B4-BE49-F238E27FC236}">
                  <a16:creationId xmlns:a16="http://schemas.microsoft.com/office/drawing/2014/main" id="{0270AFA1-DD53-3363-BFE6-A280B163784C}"/>
                </a:ext>
              </a:extLst>
            </p:cNvPr>
            <p:cNvCxnSpPr>
              <a:cxnSpLocks/>
            </p:cNvCxnSpPr>
            <p:nvPr/>
          </p:nvCxnSpPr>
          <p:spPr>
            <a:xfrm>
              <a:off x="1724537" y="5503005"/>
              <a:ext cx="2070000" cy="0"/>
            </a:xfrm>
            <a:prstGeom prst="line">
              <a:avLst/>
            </a:prstGeom>
            <a:ln w="9525">
              <a:solidFill>
                <a:srgbClr val="FF73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76 CuadroTexto">
              <a:extLst>
                <a:ext uri="{FF2B5EF4-FFF2-40B4-BE49-F238E27FC236}">
                  <a16:creationId xmlns:a16="http://schemas.microsoft.com/office/drawing/2014/main" id="{26B250E9-1599-7CB1-D902-5A00D532EA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040" y="5609481"/>
              <a:ext cx="2248854" cy="2415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95250" indent="-95250" eaLnBrk="0" hangingPunct="0">
                <a:spcAft>
                  <a:spcPts val="1000"/>
                </a:spcAft>
                <a:buSzPct val="120000"/>
                <a:buBlip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Constitución de la sociedad GPG Chile, iniciándose el desarrollo “</a:t>
              </a:r>
              <a:r>
                <a:rPr lang="es-ES_tradnl" sz="1000" err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greenfield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” de proyectos, así como la búsqueda y adquisición de proyectos en distintas fases de desarrollo.</a:t>
              </a:r>
            </a:p>
            <a:p>
              <a:pPr marL="95250" indent="-95250" eaLnBrk="0" hangingPunct="0">
                <a:spcAft>
                  <a:spcPts val="1000"/>
                </a:spcAft>
                <a:buSzPct val="120000"/>
                <a:buBlip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Inicio de la operación comercial de la central hidráulica 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Torito en Costa Rica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, convirtiendo a GPG en el mayor generador privado del país con una potencia instalada de 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100 MW.</a:t>
              </a:r>
            </a:p>
            <a:p>
              <a:pPr algn="l"/>
              <a:br>
                <a:rPr lang="en-US" sz="799"/>
              </a:br>
              <a:endParaRPr lang="es-ES_tradnl" sz="750">
                <a:solidFill>
                  <a:srgbClr val="094470"/>
                </a:solidFill>
                <a:latin typeface="FS Emeric Core" panose="02000503040000020004" pitchFamily="2" charset="77"/>
                <a:cs typeface="Arial" pitchFamily="34" charset="0"/>
              </a:endParaRPr>
            </a:p>
          </p:txBody>
        </p:sp>
      </p:grpSp>
      <p:grpSp>
        <p:nvGrpSpPr>
          <p:cNvPr id="6" name="Agrupar 5"/>
          <p:cNvGrpSpPr/>
          <p:nvPr/>
        </p:nvGrpSpPr>
        <p:grpSpPr>
          <a:xfrm>
            <a:off x="4613323" y="3613059"/>
            <a:ext cx="1830599" cy="2460891"/>
            <a:chOff x="3028249" y="2432008"/>
            <a:chExt cx="1830671" cy="2460987"/>
          </a:xfrm>
        </p:grpSpPr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CE0B45D5-FDFA-D415-6F66-71248C5C77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38603" y="3452995"/>
              <a:ext cx="1440634" cy="1440000"/>
            </a:xfrm>
            <a:prstGeom prst="ellipse">
              <a:avLst/>
            </a:prstGeom>
            <a:noFill/>
            <a:ln>
              <a:solidFill>
                <a:srgbClr val="7A725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0"/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8C67077E-E2C6-AD31-EC33-39F925C31D5E}"/>
                </a:ext>
              </a:extLst>
            </p:cNvPr>
            <p:cNvSpPr txBox="1"/>
            <p:nvPr/>
          </p:nvSpPr>
          <p:spPr>
            <a:xfrm>
              <a:off x="3593422" y="4010123"/>
              <a:ext cx="730998" cy="35395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s-ES_tradnl" sz="2300" b="1" spc="-100">
                  <a:solidFill>
                    <a:srgbClr val="7A7256"/>
                  </a:solidFill>
                  <a:latin typeface="FS Emeric" panose="02000503040000020004" pitchFamily="2" charset="0"/>
                </a:rPr>
                <a:t>2016</a:t>
              </a:r>
            </a:p>
          </p:txBody>
        </p:sp>
        <p:cxnSp>
          <p:nvCxnSpPr>
            <p:cNvPr id="74" name="Conector recto de flecha 73">
              <a:extLst>
                <a:ext uri="{FF2B5EF4-FFF2-40B4-BE49-F238E27FC236}">
                  <a16:creationId xmlns:a16="http://schemas.microsoft.com/office/drawing/2014/main" id="{863E3110-CE2C-C771-C5D9-A2DDE8DDD2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8920" y="3333750"/>
              <a:ext cx="0" cy="540000"/>
            </a:xfrm>
            <a:prstGeom prst="straightConnector1">
              <a:avLst/>
            </a:prstGeom>
            <a:ln w="9525">
              <a:solidFill>
                <a:srgbClr val="7A7256"/>
              </a:solidFill>
              <a:headEnd type="oval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cto 93">
              <a:extLst>
                <a:ext uri="{FF2B5EF4-FFF2-40B4-BE49-F238E27FC236}">
                  <a16:creationId xmlns:a16="http://schemas.microsoft.com/office/drawing/2014/main" id="{949E5C90-B724-ED7A-B84B-688F988B3573}"/>
                </a:ext>
              </a:extLst>
            </p:cNvPr>
            <p:cNvCxnSpPr>
              <a:cxnSpLocks/>
            </p:cNvCxnSpPr>
            <p:nvPr/>
          </p:nvCxnSpPr>
          <p:spPr>
            <a:xfrm>
              <a:off x="3058920" y="3285317"/>
              <a:ext cx="1800000" cy="0"/>
            </a:xfrm>
            <a:prstGeom prst="line">
              <a:avLst/>
            </a:prstGeom>
            <a:ln w="9525">
              <a:solidFill>
                <a:srgbClr val="7A7256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76 CuadroTexto">
              <a:extLst>
                <a:ext uri="{FF2B5EF4-FFF2-40B4-BE49-F238E27FC236}">
                  <a16:creationId xmlns:a16="http://schemas.microsoft.com/office/drawing/2014/main" id="{DAA4B103-63FA-89BA-AA0C-B0BE6B676B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8249" y="2432008"/>
              <a:ext cx="1821950" cy="769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88900" indent="-88900" eaLnBrk="0" hangingPunct="0">
                <a:spcAft>
                  <a:spcPts val="1000"/>
                </a:spcAft>
                <a:buSzPct val="120000"/>
                <a:buBlip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Adjudicación y firma del PPA con el Gobierno del ACT (</a:t>
              </a:r>
              <a:r>
                <a:rPr lang="es-ES_tradnl" sz="1000" err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Australian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 Capital </a:t>
              </a:r>
              <a:r>
                <a:rPr lang="es-ES_tradnl" sz="1000" err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Territory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) del parque 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eólico </a:t>
              </a:r>
              <a:r>
                <a:rPr lang="es-ES_tradnl" sz="1000" b="1" err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Crookwell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 2 (91 MW) en Australia.</a:t>
              </a:r>
            </a:p>
          </p:txBody>
        </p:sp>
      </p:grpSp>
      <p:grpSp>
        <p:nvGrpSpPr>
          <p:cNvPr id="7" name="Agrupar 6"/>
          <p:cNvGrpSpPr/>
          <p:nvPr/>
        </p:nvGrpSpPr>
        <p:grpSpPr>
          <a:xfrm>
            <a:off x="6548817" y="1717882"/>
            <a:ext cx="1887378" cy="2862890"/>
            <a:chOff x="4233262" y="3933920"/>
            <a:chExt cx="1887452" cy="2863003"/>
          </a:xfrm>
        </p:grpSpPr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91E7C557-66C9-FFCF-8EEE-A9EC0B026A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0704" y="3933920"/>
              <a:ext cx="1440634" cy="1440000"/>
            </a:xfrm>
            <a:prstGeom prst="ellipse">
              <a:avLst/>
            </a:prstGeom>
            <a:noFill/>
            <a:ln>
              <a:solidFill>
                <a:srgbClr val="A2AD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0"/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D9C1E40B-830A-0DBA-509F-0F7D0533BAB8}"/>
                </a:ext>
              </a:extLst>
            </p:cNvPr>
            <p:cNvSpPr txBox="1"/>
            <p:nvPr/>
          </p:nvSpPr>
          <p:spPr>
            <a:xfrm>
              <a:off x="4767764" y="4481390"/>
              <a:ext cx="730998" cy="35395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s-ES_tradnl" sz="2300" b="1" spc="-100">
                  <a:solidFill>
                    <a:srgbClr val="A2AD00"/>
                  </a:solidFill>
                  <a:latin typeface="FS Emeric" panose="02000503040000020004" pitchFamily="2" charset="0"/>
                </a:rPr>
                <a:t>2017</a:t>
              </a:r>
            </a:p>
          </p:txBody>
        </p:sp>
        <p:cxnSp>
          <p:nvCxnSpPr>
            <p:cNvPr id="75" name="Conector recto de flecha 74">
              <a:extLst>
                <a:ext uri="{FF2B5EF4-FFF2-40B4-BE49-F238E27FC236}">
                  <a16:creationId xmlns:a16="http://schemas.microsoft.com/office/drawing/2014/main" id="{3B25C367-2568-F16F-45DD-818BA80F5474}"/>
                </a:ext>
              </a:extLst>
            </p:cNvPr>
            <p:cNvCxnSpPr>
              <a:cxnSpLocks/>
            </p:cNvCxnSpPr>
            <p:nvPr/>
          </p:nvCxnSpPr>
          <p:spPr>
            <a:xfrm>
              <a:off x="5133262" y="4935405"/>
              <a:ext cx="0" cy="540000"/>
            </a:xfrm>
            <a:prstGeom prst="straightConnector1">
              <a:avLst/>
            </a:prstGeom>
            <a:ln w="9525">
              <a:solidFill>
                <a:srgbClr val="A2AD00"/>
              </a:solidFill>
              <a:headEnd type="oval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cto 97">
              <a:extLst>
                <a:ext uri="{FF2B5EF4-FFF2-40B4-BE49-F238E27FC236}">
                  <a16:creationId xmlns:a16="http://schemas.microsoft.com/office/drawing/2014/main" id="{64B34A2D-4451-4C35-82A2-090C3974F736}"/>
                </a:ext>
              </a:extLst>
            </p:cNvPr>
            <p:cNvCxnSpPr>
              <a:cxnSpLocks/>
            </p:cNvCxnSpPr>
            <p:nvPr/>
          </p:nvCxnSpPr>
          <p:spPr>
            <a:xfrm>
              <a:off x="4233262" y="5503005"/>
              <a:ext cx="1800000" cy="0"/>
            </a:xfrm>
            <a:prstGeom prst="line">
              <a:avLst/>
            </a:prstGeom>
            <a:ln w="9525">
              <a:solidFill>
                <a:srgbClr val="A2AD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76 CuadroTexto">
              <a:extLst>
                <a:ext uri="{FF2B5EF4-FFF2-40B4-BE49-F238E27FC236}">
                  <a16:creationId xmlns:a16="http://schemas.microsoft.com/office/drawing/2014/main" id="{BDD01C15-C477-3242-BAE0-D16D2552CA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3262" y="5591417"/>
              <a:ext cx="1887452" cy="1205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95250" indent="-95250" eaLnBrk="0" hangingPunct="0">
                <a:spcAft>
                  <a:spcPts val="1000"/>
                </a:spcAft>
                <a:buSzPct val="120000"/>
                <a:buBlip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Comienzo de operación de la planta fotovoltaica 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Sobral I (35 MW) 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y la planta fotovoltaica </a:t>
              </a:r>
              <a:r>
                <a:rPr lang="es-ES_tradnl" sz="1000" b="1" err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Sertão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 (35 MW)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 en Brasil.</a:t>
              </a:r>
            </a:p>
            <a:p>
              <a:pPr marL="95250" indent="-95250" eaLnBrk="0" hangingPunct="0">
                <a:spcAft>
                  <a:spcPts val="1000"/>
                </a:spcAft>
                <a:buSzPct val="120000"/>
                <a:buBlip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Inicio de construcción del parque eólico </a:t>
              </a:r>
              <a:r>
                <a:rPr lang="es-ES_tradnl" sz="1000" b="1" err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Crookwell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 2 (91 MW) en Australia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8601385" y="896697"/>
            <a:ext cx="2214985" cy="5209530"/>
            <a:chOff x="5246175" y="-316739"/>
            <a:chExt cx="2215074" cy="5209734"/>
          </a:xfrm>
        </p:grpSpPr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96C65D76-1028-058D-AC3F-E5EDC14470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04053" y="3452995"/>
              <a:ext cx="1440634" cy="1440000"/>
            </a:xfrm>
            <a:prstGeom prst="ellipse">
              <a:avLst/>
            </a:prstGeom>
            <a:noFill/>
            <a:ln>
              <a:solidFill>
                <a:srgbClr val="D3222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0"/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05BBF6DB-F6D7-FC16-A0A7-1A29B14272AD}"/>
                </a:ext>
              </a:extLst>
            </p:cNvPr>
            <p:cNvSpPr txBox="1"/>
            <p:nvPr/>
          </p:nvSpPr>
          <p:spPr>
            <a:xfrm>
              <a:off x="5958873" y="4010123"/>
              <a:ext cx="730998" cy="35395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s-ES_tradnl" sz="2300" b="1" spc="-100">
                  <a:solidFill>
                    <a:srgbClr val="D3222A"/>
                  </a:solidFill>
                  <a:latin typeface="FS Emeric" panose="02000503040000020004" pitchFamily="2" charset="0"/>
                </a:rPr>
                <a:t>2018</a:t>
              </a:r>
            </a:p>
          </p:txBody>
        </p:sp>
        <p:cxnSp>
          <p:nvCxnSpPr>
            <p:cNvPr id="76" name="Conector recto de flecha 75">
              <a:extLst>
                <a:ext uri="{FF2B5EF4-FFF2-40B4-BE49-F238E27FC236}">
                  <a16:creationId xmlns:a16="http://schemas.microsoft.com/office/drawing/2014/main" id="{A6D23BCA-12E7-FCA6-0464-35002ED7DC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4370" y="3333750"/>
              <a:ext cx="0" cy="540000"/>
            </a:xfrm>
            <a:prstGeom prst="straightConnector1">
              <a:avLst/>
            </a:prstGeom>
            <a:ln w="9525">
              <a:solidFill>
                <a:srgbClr val="D3222A"/>
              </a:solidFill>
              <a:headEnd type="oval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94">
              <a:extLst>
                <a:ext uri="{FF2B5EF4-FFF2-40B4-BE49-F238E27FC236}">
                  <a16:creationId xmlns:a16="http://schemas.microsoft.com/office/drawing/2014/main" id="{6E6DA412-2066-1DA3-50C7-3656BAF37B6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370" y="3285317"/>
              <a:ext cx="1980000" cy="0"/>
            </a:xfrm>
            <a:prstGeom prst="line">
              <a:avLst/>
            </a:prstGeom>
            <a:ln w="9525">
              <a:solidFill>
                <a:srgbClr val="D3222A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76 CuadroTexto">
              <a:extLst>
                <a:ext uri="{FF2B5EF4-FFF2-40B4-BE49-F238E27FC236}">
                  <a16:creationId xmlns:a16="http://schemas.microsoft.com/office/drawing/2014/main" id="{4B1141DE-205D-927B-55E8-759BE66B8A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6175" y="-316739"/>
              <a:ext cx="2215074" cy="3590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88900" indent="-88900" eaLnBrk="0" hangingPunct="0">
                <a:spcAft>
                  <a:spcPts val="1000"/>
                </a:spcAft>
                <a:buSzPct val="120000"/>
                <a:buBlip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El parque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 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eólico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 Cabo Leones II (206 MW) 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es declarado en construcción por la Comisión Nacional de la Energía en 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Chile.</a:t>
              </a:r>
            </a:p>
            <a:p>
              <a:pPr marL="88900" indent="-88900" eaLnBrk="0" hangingPunct="0">
                <a:spcAft>
                  <a:spcPts val="1000"/>
                </a:spcAft>
                <a:buSzPct val="120000"/>
                <a:buBlip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Entrada en operación comercial del parque eólico </a:t>
              </a:r>
              <a:r>
                <a:rPr lang="es-ES_tradnl" sz="1000" b="1" err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Crookwell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 2 (91 MW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), primer parque eólico operativo en 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Australia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.</a:t>
              </a:r>
            </a:p>
            <a:p>
              <a:pPr marL="88900" indent="-88900" eaLnBrk="0" hangingPunct="0">
                <a:spcAft>
                  <a:spcPts val="1000"/>
                </a:spcAft>
                <a:buSzPct val="120000"/>
                <a:buBlip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Adjudicación y firma del PPA con el gobierno de Victoria del parque eólico </a:t>
              </a:r>
              <a:r>
                <a:rPr lang="es-ES_tradnl" sz="1000" b="1" err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Berrybank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 1 (181 MW) en Australia.</a:t>
              </a:r>
            </a:p>
            <a:p>
              <a:pPr marL="88900" indent="-88900" eaLnBrk="0" hangingPunct="0">
                <a:spcAft>
                  <a:spcPts val="1000"/>
                </a:spcAft>
                <a:buSzPct val="120000"/>
                <a:buBlip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Firma del contrato de operación y mantenimiento de la central Hidráulica de </a:t>
              </a:r>
              <a:r>
                <a:rPr lang="es-ES_tradnl" sz="1000" err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Achwa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 II (41 MW) en Uganda.</a:t>
              </a:r>
            </a:p>
            <a:p>
              <a:pPr marL="88900" indent="-88900" eaLnBrk="0" hangingPunct="0">
                <a:spcAft>
                  <a:spcPts val="1000"/>
                </a:spcAft>
                <a:buSzPct val="120000"/>
                <a:buBlip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Adquisición de los derechos y proyectos de Canadian Solar Inc. para las plantas fotovoltaicas </a:t>
              </a:r>
              <a:r>
                <a:rPr lang="es-ES_tradnl" sz="1000" err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Guimarânia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 I (41 MW) y </a:t>
              </a:r>
              <a:r>
                <a:rPr lang="es-ES_tradnl" sz="1000" err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Guimarânia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 II (41 MW) en Brasil.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ED339815-81D3-9D47-7E64-205F781A36B3}"/>
              </a:ext>
            </a:extLst>
          </p:cNvPr>
          <p:cNvGrpSpPr/>
          <p:nvPr/>
        </p:nvGrpSpPr>
        <p:grpSpPr>
          <a:xfrm>
            <a:off x="11024206" y="1628225"/>
            <a:ext cx="1822425" cy="3366420"/>
            <a:chOff x="11056464" y="2335284"/>
            <a:chExt cx="1822425" cy="3366420"/>
          </a:xfrm>
        </p:grpSpPr>
        <p:sp>
          <p:nvSpPr>
            <p:cNvPr id="53" name="Elipse 52">
              <a:extLst>
                <a:ext uri="{FF2B5EF4-FFF2-40B4-BE49-F238E27FC236}">
                  <a16:creationId xmlns:a16="http://schemas.microsoft.com/office/drawing/2014/main" id="{22E18752-EEEC-9570-8B47-5A128BFA4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58636" y="2335284"/>
              <a:ext cx="1440577" cy="1439943"/>
            </a:xfrm>
            <a:prstGeom prst="ellipse">
              <a:avLst/>
            </a:prstGeom>
            <a:noFill/>
            <a:ln>
              <a:solidFill>
                <a:srgbClr val="FFD8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0"/>
            </a:p>
          </p:txBody>
        </p:sp>
        <p:cxnSp>
          <p:nvCxnSpPr>
            <p:cNvPr id="99" name="Conector recto 98">
              <a:extLst>
                <a:ext uri="{FF2B5EF4-FFF2-40B4-BE49-F238E27FC236}">
                  <a16:creationId xmlns:a16="http://schemas.microsoft.com/office/drawing/2014/main" id="{4B43DAF4-67CA-B18D-EFC7-F2FFA1E8A8BC}"/>
                </a:ext>
              </a:extLst>
            </p:cNvPr>
            <p:cNvCxnSpPr>
              <a:cxnSpLocks/>
            </p:cNvCxnSpPr>
            <p:nvPr/>
          </p:nvCxnSpPr>
          <p:spPr>
            <a:xfrm>
              <a:off x="11078960" y="3909191"/>
              <a:ext cx="1799929" cy="0"/>
            </a:xfrm>
            <a:prstGeom prst="line">
              <a:avLst/>
            </a:prstGeom>
            <a:ln w="9525">
              <a:solidFill>
                <a:srgbClr val="FFD833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76 CuadroTexto">
              <a:extLst>
                <a:ext uri="{FF2B5EF4-FFF2-40B4-BE49-F238E27FC236}">
                  <a16:creationId xmlns:a16="http://schemas.microsoft.com/office/drawing/2014/main" id="{608C72D9-C1C8-BCA6-7F61-88F7B3A32E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56464" y="4034581"/>
              <a:ext cx="1816346" cy="1667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95250" indent="-95250" eaLnBrk="0" hangingPunct="0">
                <a:spcAft>
                  <a:spcPts val="1000"/>
                </a:spcAft>
                <a:buSzPct val="120000"/>
                <a:buBlip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La planta fotovoltaica 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San Pedro (106 MW) 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es declarada en construcción por la Comisión Nacional de la Energía 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en Chile.</a:t>
              </a:r>
            </a:p>
            <a:p>
              <a:pPr marL="95250" indent="-95250" eaLnBrk="0" hangingPunct="0">
                <a:spcAft>
                  <a:spcPts val="1000"/>
                </a:spcAft>
                <a:buSzPct val="120000"/>
                <a:buBlip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Modernización de las unidades 1 y 2 de la central hidráulica 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La Yeguada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 con un aumento de capacidad de 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1,04 MW 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adicionales en 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Panamá.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39338BC9-AB6E-A8CF-AFCD-355136BCAE2D}"/>
                </a:ext>
              </a:extLst>
            </p:cNvPr>
            <p:cNvSpPr txBox="1"/>
            <p:nvPr/>
          </p:nvSpPr>
          <p:spPr>
            <a:xfrm>
              <a:off x="11594267" y="2951091"/>
              <a:ext cx="753184" cy="35394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s-ES_tradnl" sz="2300" b="1" spc="-100">
                  <a:solidFill>
                    <a:srgbClr val="FFD833"/>
                  </a:solidFill>
                  <a:latin typeface="FS Emeric" panose="02000503040000020004" pitchFamily="2" charset="0"/>
                </a:rPr>
                <a:t>2019</a:t>
              </a:r>
            </a:p>
          </p:txBody>
        </p:sp>
        <p:cxnSp>
          <p:nvCxnSpPr>
            <p:cNvPr id="16" name="Conector recto de flecha 15">
              <a:extLst>
                <a:ext uri="{FF2B5EF4-FFF2-40B4-BE49-F238E27FC236}">
                  <a16:creationId xmlns:a16="http://schemas.microsoft.com/office/drawing/2014/main" id="{F64071FE-5700-966E-05B9-AD5EAA1B44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970859" y="3384889"/>
              <a:ext cx="0" cy="539979"/>
            </a:xfrm>
            <a:prstGeom prst="straightConnector1">
              <a:avLst/>
            </a:prstGeom>
            <a:ln w="9525">
              <a:solidFill>
                <a:srgbClr val="FFD833"/>
              </a:solidFill>
              <a:headEnd type="oval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Imagen 29" descr="Logotipo&#10;&#10;Descripción generada automáticamente">
            <a:extLst>
              <a:ext uri="{FF2B5EF4-FFF2-40B4-BE49-F238E27FC236}">
                <a16:creationId xmlns:a16="http://schemas.microsoft.com/office/drawing/2014/main" id="{E22FA904-FEE9-6BCD-5A05-DB686D127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093" y="-84282"/>
            <a:ext cx="2318742" cy="163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08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F0EEC-377E-ED06-3F9E-C25F9CEE0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9">
            <a:extLst>
              <a:ext uri="{FF2B5EF4-FFF2-40B4-BE49-F238E27FC236}">
                <a16:creationId xmlns:a16="http://schemas.microsoft.com/office/drawing/2014/main" id="{A4349840-AB50-033B-4304-1C7375AF7F59}"/>
              </a:ext>
            </a:extLst>
          </p:cNvPr>
          <p:cNvSpPr txBox="1">
            <a:spLocks/>
          </p:cNvSpPr>
          <p:nvPr/>
        </p:nvSpPr>
        <p:spPr>
          <a:xfrm>
            <a:off x="417490" y="492873"/>
            <a:ext cx="3204339" cy="43274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rtl="0" eaLnBrk="1" fontAlgn="base" hangingPunct="1">
              <a:lnSpc>
                <a:spcPct val="92000"/>
              </a:lnSpc>
              <a:spcBef>
                <a:spcPts val="0"/>
              </a:spcBef>
              <a:spcAft>
                <a:spcPct val="0"/>
              </a:spcAft>
              <a:defRPr lang="es-ES" sz="2400" b="1" kern="0" spc="-27" dirty="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610073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220146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830218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244028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defTabSz="914335">
              <a:defRPr/>
            </a:pPr>
            <a:r>
              <a:rPr lang="es-ES" sz="2999">
                <a:solidFill>
                  <a:srgbClr val="FF7300"/>
                </a:solidFill>
                <a:latin typeface="FS Emeric SemiBold" panose="02000503040000020004" pitchFamily="2" charset="77"/>
              </a:rPr>
              <a:t>2. </a:t>
            </a:r>
            <a:r>
              <a:rPr lang="es-ES" sz="2999">
                <a:solidFill>
                  <a:srgbClr val="004571"/>
                </a:solidFill>
                <a:latin typeface="FS Emeric SemiBold" panose="02000503040000020004" pitchFamily="2" charset="77"/>
              </a:rPr>
              <a:t>Nuestra historia</a:t>
            </a:r>
          </a:p>
        </p:txBody>
      </p:sp>
      <p:pic>
        <p:nvPicPr>
          <p:cNvPr id="61" name="Imagen 60" descr="Logotipo&#10;&#10;Descripción generada automáticamente">
            <a:extLst>
              <a:ext uri="{FF2B5EF4-FFF2-40B4-BE49-F238E27FC236}">
                <a16:creationId xmlns:a16="http://schemas.microsoft.com/office/drawing/2014/main" id="{5638E595-2A15-42DE-E5AD-46B769205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158" y="-110392"/>
            <a:ext cx="2318742" cy="163927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98D6EBD-4D74-075C-2F73-15F96151467F}"/>
              </a:ext>
            </a:extLst>
          </p:cNvPr>
          <p:cNvSpPr/>
          <p:nvPr/>
        </p:nvSpPr>
        <p:spPr>
          <a:xfrm>
            <a:off x="8941978" y="5825183"/>
            <a:ext cx="348425" cy="337672"/>
          </a:xfrm>
          <a:prstGeom prst="rect">
            <a:avLst/>
          </a:prstGeom>
          <a:solidFill>
            <a:srgbClr val="F4F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16"/>
          </a:p>
        </p:txBody>
      </p:sp>
      <p:grpSp>
        <p:nvGrpSpPr>
          <p:cNvPr id="5" name="Agrupar 8">
            <a:extLst>
              <a:ext uri="{FF2B5EF4-FFF2-40B4-BE49-F238E27FC236}">
                <a16:creationId xmlns:a16="http://schemas.microsoft.com/office/drawing/2014/main" id="{B9C54B0E-B9F7-68E1-D6A9-4256217EC333}"/>
              </a:ext>
            </a:extLst>
          </p:cNvPr>
          <p:cNvGrpSpPr/>
          <p:nvPr/>
        </p:nvGrpSpPr>
        <p:grpSpPr>
          <a:xfrm>
            <a:off x="327159" y="1421598"/>
            <a:ext cx="1960497" cy="5094320"/>
            <a:chOff x="7767019" y="-201512"/>
            <a:chExt cx="1960574" cy="5094507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831C9591-2DB7-1419-EA40-36CBFE7928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1627" y="3452995"/>
              <a:ext cx="1440634" cy="1440000"/>
            </a:xfrm>
            <a:prstGeom prst="ellipse">
              <a:avLst/>
            </a:prstGeom>
            <a:noFill/>
            <a:ln>
              <a:solidFill>
                <a:srgbClr val="BFB8A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0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71588D3D-DF45-1B09-22E4-B4137D5F476B}"/>
                </a:ext>
              </a:extLst>
            </p:cNvPr>
            <p:cNvSpPr txBox="1"/>
            <p:nvPr/>
          </p:nvSpPr>
          <p:spPr>
            <a:xfrm>
              <a:off x="8316445" y="4010124"/>
              <a:ext cx="730998" cy="35395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s-ES_tradnl" sz="2300" b="1" spc="-100">
                  <a:solidFill>
                    <a:srgbClr val="BFB8AF"/>
                  </a:solidFill>
                  <a:latin typeface="FS Emeric" panose="02000503040000020004" pitchFamily="2" charset="0"/>
                </a:rPr>
                <a:t>2020</a:t>
              </a:r>
            </a:p>
          </p:txBody>
        </p:sp>
        <p:cxnSp>
          <p:nvCxnSpPr>
            <p:cNvPr id="8" name="Conector recto de flecha 7">
              <a:extLst>
                <a:ext uri="{FF2B5EF4-FFF2-40B4-BE49-F238E27FC236}">
                  <a16:creationId xmlns:a16="http://schemas.microsoft.com/office/drawing/2014/main" id="{3FEAFDC8-FB0F-C769-DA80-ECBB0B2B94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1944" y="3333750"/>
              <a:ext cx="0" cy="540000"/>
            </a:xfrm>
            <a:prstGeom prst="straightConnector1">
              <a:avLst/>
            </a:prstGeom>
            <a:ln w="9525">
              <a:solidFill>
                <a:srgbClr val="BFB8AF"/>
              </a:solidFill>
              <a:headEnd type="oval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E530DA88-13C7-CDD9-8521-33F1D70A215C}"/>
                </a:ext>
              </a:extLst>
            </p:cNvPr>
            <p:cNvCxnSpPr>
              <a:cxnSpLocks/>
            </p:cNvCxnSpPr>
            <p:nvPr/>
          </p:nvCxnSpPr>
          <p:spPr>
            <a:xfrm>
              <a:off x="7781944" y="3285317"/>
              <a:ext cx="1945649" cy="0"/>
            </a:xfrm>
            <a:prstGeom prst="line">
              <a:avLst/>
            </a:prstGeom>
            <a:ln w="9525">
              <a:solidFill>
                <a:srgbClr val="BFB8A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76 CuadroTexto">
              <a:extLst>
                <a:ext uri="{FF2B5EF4-FFF2-40B4-BE49-F238E27FC236}">
                  <a16:creationId xmlns:a16="http://schemas.microsoft.com/office/drawing/2014/main" id="{D08E9CE0-46C7-A934-971C-C8D1638F90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7019" y="-201512"/>
              <a:ext cx="1960574" cy="3462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88900" indent="-88900" eaLnBrk="0" hangingPunct="0">
                <a:spcAft>
                  <a:spcPts val="1000"/>
                </a:spcAft>
                <a:buSzPct val="12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Adjudicación y firma del PPA del parque</a:t>
              </a:r>
              <a:b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</a:b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eólico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 </a:t>
              </a:r>
              <a:r>
                <a:rPr lang="es-ES_tradnl" sz="1000" b="1" err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Hawkesdale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 (97 MW) en Australia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.</a:t>
              </a:r>
            </a:p>
            <a:p>
              <a:pPr marL="88900" indent="-88900" eaLnBrk="0" hangingPunct="0">
                <a:spcAft>
                  <a:spcPts val="1000"/>
                </a:spcAft>
                <a:buSzPct val="12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Adjudicación y firma del PPA con el minorista </a:t>
              </a:r>
              <a:r>
                <a:rPr lang="es-ES_tradnl" sz="1000" err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Snowy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 </a:t>
              </a:r>
              <a:r>
                <a:rPr lang="es-ES_tradnl" sz="1000" err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Hydro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 del parque eólico 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Ryan </a:t>
              </a:r>
              <a:r>
                <a:rPr lang="es-ES_tradnl" sz="1000" b="1" err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Corner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 (218 MW) en Australia.</a:t>
              </a:r>
            </a:p>
            <a:p>
              <a:pPr marL="88900" indent="-88900" eaLnBrk="0" hangingPunct="0">
                <a:spcAft>
                  <a:spcPts val="1000"/>
                </a:spcAft>
                <a:buSzPct val="12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Adjudicación y firma del PPA con el gobierno del ACT (Territorio de la Capital Australiana) del parque eólico </a:t>
              </a:r>
              <a:r>
                <a:rPr lang="es-ES_tradnl" sz="1000" b="1" err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Berrybank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 2 (109 MW) en Australia.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 Este PPA lleva además asociado un sistema de almacenamiento de energía en batería de 10 MW ubicado en el ACT.</a:t>
              </a:r>
            </a:p>
            <a:p>
              <a:pPr marL="88900" indent="-88900" eaLnBrk="0" hangingPunct="0">
                <a:spcAft>
                  <a:spcPts val="1000"/>
                </a:spcAft>
                <a:buSzPct val="12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Comienzo de operación comercial de la central de </a:t>
              </a:r>
              <a:r>
                <a:rPr lang="es-ES_tradnl" sz="1000" b="1" err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Achwa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 pitchFamily="34" charset="0"/>
                </a:rPr>
                <a:t> II (41 MW) en Uganda</a:t>
              </a:r>
              <a:r>
                <a:rPr lang="es-ES_tradnl" sz="1000">
                  <a:solidFill>
                    <a:srgbClr val="094470"/>
                  </a:solidFill>
                  <a:latin typeface="FS Emeric" panose="02000503040000020004" pitchFamily="2" charset="0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11" name="Agrupar 9">
            <a:extLst>
              <a:ext uri="{FF2B5EF4-FFF2-40B4-BE49-F238E27FC236}">
                <a16:creationId xmlns:a16="http://schemas.microsoft.com/office/drawing/2014/main" id="{2BA30153-47F8-29F7-E392-1752D8AE56FF}"/>
              </a:ext>
            </a:extLst>
          </p:cNvPr>
          <p:cNvGrpSpPr/>
          <p:nvPr/>
        </p:nvGrpSpPr>
        <p:grpSpPr>
          <a:xfrm>
            <a:off x="2385681" y="1775485"/>
            <a:ext cx="2159915" cy="3924048"/>
            <a:chOff x="8793868" y="3911870"/>
            <a:chExt cx="2160000" cy="3924203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49A2ACA3-C9B2-4E66-4FCA-619A109B43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53551" y="3911870"/>
              <a:ext cx="1440634" cy="1440000"/>
            </a:xfrm>
            <a:prstGeom prst="ellipse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0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7F766ADF-DA6A-F12E-FA3C-08BBD04B5272}"/>
                </a:ext>
              </a:extLst>
            </p:cNvPr>
            <p:cNvSpPr txBox="1"/>
            <p:nvPr/>
          </p:nvSpPr>
          <p:spPr>
            <a:xfrm>
              <a:off x="9508369" y="4481391"/>
              <a:ext cx="730998" cy="35395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s-ES_tradnl" sz="2300" b="1" spc="-100">
                  <a:solidFill>
                    <a:schemeClr val="accent2">
                      <a:lumMod val="50000"/>
                    </a:schemeClr>
                  </a:solidFill>
                  <a:latin typeface="FS Emeric" panose="02000503040000020004" pitchFamily="2" charset="0"/>
                </a:rPr>
                <a:t>2021</a:t>
              </a:r>
            </a:p>
          </p:txBody>
        </p:sp>
        <p:cxnSp>
          <p:nvCxnSpPr>
            <p:cNvPr id="18" name="Conector recto de flecha 17">
              <a:extLst>
                <a:ext uri="{FF2B5EF4-FFF2-40B4-BE49-F238E27FC236}">
                  <a16:creationId xmlns:a16="http://schemas.microsoft.com/office/drawing/2014/main" id="{E91A8A94-6469-9530-288E-0D2B20F20DA0}"/>
                </a:ext>
              </a:extLst>
            </p:cNvPr>
            <p:cNvCxnSpPr>
              <a:cxnSpLocks/>
            </p:cNvCxnSpPr>
            <p:nvPr/>
          </p:nvCxnSpPr>
          <p:spPr>
            <a:xfrm>
              <a:off x="9873868" y="4935405"/>
              <a:ext cx="0" cy="540000"/>
            </a:xfrm>
            <a:prstGeom prst="straightConnector1">
              <a:avLst/>
            </a:prstGeom>
            <a:ln w="9525">
              <a:solidFill>
                <a:schemeClr val="accent2">
                  <a:lumMod val="50000"/>
                </a:schemeClr>
              </a:solidFill>
              <a:headEnd type="oval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200E8EDF-ECAD-69A1-87F7-0BBD9B2B4A57}"/>
                </a:ext>
              </a:extLst>
            </p:cNvPr>
            <p:cNvCxnSpPr>
              <a:cxnSpLocks/>
            </p:cNvCxnSpPr>
            <p:nvPr/>
          </p:nvCxnSpPr>
          <p:spPr>
            <a:xfrm>
              <a:off x="8793868" y="5503005"/>
              <a:ext cx="2160000" cy="0"/>
            </a:xfrm>
            <a:prstGeom prst="line">
              <a:avLst/>
            </a:prstGeom>
            <a:ln w="9525">
              <a:solidFill>
                <a:schemeClr val="accent2">
                  <a:lumMod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76 CuadroTexto">
              <a:extLst>
                <a:ext uri="{FF2B5EF4-FFF2-40B4-BE49-F238E27FC236}">
                  <a16:creationId xmlns:a16="http://schemas.microsoft.com/office/drawing/2014/main" id="{30A316C3-EDF2-33E1-024A-C27E58165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41945" y="5578956"/>
              <a:ext cx="1960573" cy="2257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95250" indent="-95250" eaLnBrk="0" hangingPunct="0">
                <a:spcAft>
                  <a:spcPts val="1000"/>
                </a:spcAft>
                <a:buSzPct val="12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Entrada en operación comercial del parque eólico </a:t>
              </a:r>
              <a:r>
                <a:rPr lang="es-ES_tradnl" sz="1000" b="1" err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Berrybank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 1 (181 MW)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, segundo parque eólico operativo en Australia.</a:t>
              </a:r>
            </a:p>
            <a:p>
              <a:pPr marL="95250" indent="-95250" eaLnBrk="0" hangingPunct="0">
                <a:spcAft>
                  <a:spcPts val="1000"/>
                </a:spcAft>
                <a:buSzPct val="12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El CEN (Coordinación Eléctrico Nacional) declara la entrada en operación de la planta fotovoltaica 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San Pedro (106 MW) en Chile.</a:t>
              </a:r>
            </a:p>
            <a:p>
              <a:pPr marL="95250" indent="-95250" eaLnBrk="0" hangingPunct="0">
                <a:spcAft>
                  <a:spcPts val="1000"/>
                </a:spcAft>
                <a:buSzPct val="12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El CEN (Coordinación Eléctrico Nacional) declara la entrada en operación de parque eólico 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Cabo Leones II (206 MW) en Chile.</a:t>
              </a:r>
            </a:p>
          </p:txBody>
        </p:sp>
      </p:grpSp>
      <p:grpSp>
        <p:nvGrpSpPr>
          <p:cNvPr id="24" name="Agrupar 11">
            <a:extLst>
              <a:ext uri="{FF2B5EF4-FFF2-40B4-BE49-F238E27FC236}">
                <a16:creationId xmlns:a16="http://schemas.microsoft.com/office/drawing/2014/main" id="{E74A2956-DB07-08E8-1C8A-E2F153ED8A67}"/>
              </a:ext>
            </a:extLst>
          </p:cNvPr>
          <p:cNvGrpSpPr/>
          <p:nvPr/>
        </p:nvGrpSpPr>
        <p:grpSpPr>
          <a:xfrm>
            <a:off x="4579042" y="437958"/>
            <a:ext cx="2219983" cy="6077958"/>
            <a:chOff x="9881471" y="-1185208"/>
            <a:chExt cx="2220069" cy="6078202"/>
          </a:xfrm>
        </p:grpSpPr>
        <p:sp>
          <p:nvSpPr>
            <p:cNvPr id="25" name="76 CuadroTexto">
              <a:extLst>
                <a:ext uri="{FF2B5EF4-FFF2-40B4-BE49-F238E27FC236}">
                  <a16:creationId xmlns:a16="http://schemas.microsoft.com/office/drawing/2014/main" id="{CF4DA3D9-9A70-41B2-5240-A72686689F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81471" y="-1185208"/>
              <a:ext cx="2220069" cy="4616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t">
              <a:spAutoFit/>
            </a:bodyPr>
            <a:lstStyle/>
            <a:p>
              <a:pPr marL="88900" indent="-88900" eaLnBrk="0" hangingPunct="0">
                <a:spcAft>
                  <a:spcPts val="1000"/>
                </a:spcAft>
                <a:buSzPct val="12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ea typeface="FS Emeric Light" charset="0"/>
                  <a:cs typeface="FS Emeric Light" charset="0"/>
                </a:rPr>
                <a:t>Inicio de la construcción de 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ea typeface="FS Emeric Light" charset="0"/>
                  <a:cs typeface="FS Emeric Light" charset="0"/>
                </a:rPr>
                <a:t>11 plantas fotovoltaicas 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ea typeface="FS Emeric Core" charset="0"/>
                  <a:cs typeface="FS Emeric Core" charset="0"/>
                </a:rPr>
                <a:t>PMGD </a:t>
              </a:r>
              <a:r>
                <a:rPr lang="es-ES" sz="1000" b="1">
                  <a:solidFill>
                    <a:srgbClr val="094470"/>
                  </a:solidFill>
                  <a:latin typeface="FS Emeric Light" panose="02000503040000020004" pitchFamily="50" charset="0"/>
                  <a:ea typeface="FS Emeric Core" charset="0"/>
                  <a:cs typeface="FS Emeric Core" charset="0"/>
                </a:rPr>
                <a:t>(Pequeños Medios de Generación Distribuida)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ea typeface="FS Emeric Core" charset="0"/>
                  <a:cs typeface="FS Emeric Core" charset="0"/>
                </a:rPr>
                <a:t>, 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ea typeface="FS Emeric Light" charset="0"/>
                  <a:cs typeface="FS Emeric Light" charset="0"/>
                </a:rPr>
                <a:t>ubicadas 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ea typeface="FS Emeric Light" charset="0"/>
                  <a:cs typeface="FS Emeric Light" charset="0"/>
                </a:rPr>
                <a:t>en 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ea typeface="FS Emeric Core" charset="0"/>
                  <a:cs typeface="FS Emeric Core" charset="0"/>
                </a:rPr>
                <a:t>Chile (56,31 </a:t>
              </a:r>
              <a:r>
                <a:rPr lang="es-ES_tradnl" sz="1000" b="1" err="1">
                  <a:solidFill>
                    <a:srgbClr val="094470"/>
                  </a:solidFill>
                  <a:latin typeface="FS Emeric Light" panose="02000503040000020004" pitchFamily="50" charset="0"/>
                  <a:ea typeface="FS Emeric Core" charset="0"/>
                  <a:cs typeface="FS Emeric Core" charset="0"/>
                </a:rPr>
                <a:t>MWp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ea typeface="FS Emeric Light" charset="0"/>
                  <a:cs typeface="FS Emeric Light" charset="0"/>
                </a:rPr>
                <a:t> en total). </a:t>
              </a:r>
              <a:endParaRPr lang="es-ES_tradnl" sz="1000" b="1">
                <a:solidFill>
                  <a:srgbClr val="094470"/>
                </a:solidFill>
                <a:latin typeface="FS Emeric Light" panose="02000503040000020004" pitchFamily="50" charset="0"/>
                <a:ea typeface="FS Emeric Core" charset="0"/>
                <a:cs typeface="FS Emeric Core" charset="0"/>
              </a:endParaRPr>
            </a:p>
            <a:p>
              <a:pPr marL="88900" indent="-88900" eaLnBrk="0" hangingPunct="0">
                <a:spcAft>
                  <a:spcPts val="1000"/>
                </a:spcAft>
                <a:buSzPct val="12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ea typeface="FS Emeric Light" charset="0"/>
                  <a:cs typeface="FS Emeric Light" charset="0"/>
                </a:rPr>
                <a:t>Inicio de la construcción del parque eólico </a:t>
              </a:r>
              <a:r>
                <a:rPr lang="es-ES_tradnl" sz="1000" b="1" err="1">
                  <a:solidFill>
                    <a:srgbClr val="094470"/>
                  </a:solidFill>
                  <a:latin typeface="FS Emeric Light" panose="02000503040000020004" pitchFamily="50" charset="0"/>
                  <a:ea typeface="FS Emeric Core" charset="0"/>
                  <a:cs typeface="FS Emeric Core" charset="0"/>
                </a:rPr>
                <a:t>Crookwell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ea typeface="FS Emeric Core" charset="0"/>
                  <a:cs typeface="FS Emeric Core" charset="0"/>
                </a:rPr>
                <a:t> 3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ea typeface="FS Emeric Light" charset="0"/>
                  <a:cs typeface="FS Emeric Light" charset="0"/>
                </a:rPr>
                <a:t> (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ea typeface="FS Emeric Core" charset="0"/>
                  <a:cs typeface="FS Emeric Core" charset="0"/>
                </a:rPr>
                <a:t>58 MW)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ea typeface="FS Emeric Light" charset="0"/>
                  <a:cs typeface="FS Emeric Light" charset="0"/>
                </a:rPr>
                <a:t> en 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ea typeface="FS Emeric Core" charset="0"/>
                  <a:cs typeface="FS Emeric Core" charset="0"/>
                </a:rPr>
                <a:t>Australia.</a:t>
              </a:r>
            </a:p>
            <a:p>
              <a:pPr marL="88900" indent="-88900" eaLnBrk="0" hangingPunct="0">
                <a:spcAft>
                  <a:spcPts val="1000"/>
                </a:spcAft>
                <a:buSzPct val="12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ea typeface="FS Emeric Light" charset="0"/>
                  <a:cs typeface="FS Emeric Light" charset="0"/>
                </a:rPr>
                <a:t>Inicio de la construcción del parque eólico 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ea typeface="FS Emeric Core" charset="0"/>
                  <a:cs typeface="FS Emeric Core" charset="0"/>
                </a:rPr>
                <a:t>Ryan </a:t>
              </a:r>
              <a:r>
                <a:rPr lang="es-ES_tradnl" sz="1000" b="1" err="1">
                  <a:solidFill>
                    <a:srgbClr val="094470"/>
                  </a:solidFill>
                  <a:latin typeface="FS Emeric Light" panose="02000503040000020004" pitchFamily="50" charset="0"/>
                  <a:ea typeface="FS Emeric Core" charset="0"/>
                  <a:cs typeface="FS Emeric Core" charset="0"/>
                </a:rPr>
                <a:t>Corner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ea typeface="FS Emeric Light" charset="0"/>
                  <a:cs typeface="FS Emeric Light" charset="0"/>
                </a:rPr>
                <a:t> (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ea typeface="FS Emeric Core" charset="0"/>
                  <a:cs typeface="FS Emeric Core" charset="0"/>
                </a:rPr>
                <a:t>218 MW)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ea typeface="FS Emeric Light" charset="0"/>
                  <a:cs typeface="FS Emeric Light" charset="0"/>
                </a:rPr>
                <a:t> en 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ea typeface="FS Emeric Core" charset="0"/>
                  <a:cs typeface="FS Emeric Core" charset="0"/>
                </a:rPr>
                <a:t>Australia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ea typeface="FS Emeric Core" charset="0"/>
                  <a:cs typeface="FS Emeric Core" charset="0"/>
                </a:rPr>
                <a:t>.</a:t>
              </a:r>
            </a:p>
            <a:p>
              <a:pPr marL="88900" indent="-88900" eaLnBrk="0" hangingPunct="0">
                <a:spcAft>
                  <a:spcPts val="1000"/>
                </a:spcAft>
                <a:buSzPct val="12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Inicio de la construcción del parque eólico </a:t>
              </a:r>
              <a:r>
                <a:rPr lang="es-ES_tradnl" sz="1000" b="1" err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Hawkesdale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 (97 MW) en Australia.</a:t>
              </a:r>
            </a:p>
            <a:p>
              <a:pPr marL="88900" indent="-88900" eaLnBrk="0" hangingPunct="0">
                <a:spcAft>
                  <a:spcPts val="1000"/>
                </a:spcAft>
                <a:buSzPct val="12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Inauguración de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 ACT </a:t>
              </a:r>
              <a:r>
                <a:rPr lang="es-ES_tradnl" sz="1000" b="1" err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Battery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 (10 MW / 20 </a:t>
              </a:r>
              <a:r>
                <a:rPr lang="es-ES_tradnl" sz="1000" b="1" err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MWh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cs typeface="Arial"/>
                </a:rPr>
                <a:t>) en Australia.</a:t>
              </a:r>
            </a:p>
            <a:p>
              <a:pPr marL="88900" indent="-88900" eaLnBrk="0" hangingPunct="0">
                <a:spcAft>
                  <a:spcPts val="1000"/>
                </a:spcAft>
                <a:buSzPct val="12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s-ES" sz="1000">
                  <a:solidFill>
                    <a:srgbClr val="004571"/>
                  </a:solidFill>
                  <a:latin typeface="FS Emeric Light" panose="02000503040000020004" pitchFamily="50" charset="0"/>
                </a:rPr>
                <a:t>Adquisición del proyecto híbrido solar y de almacenamiento </a:t>
              </a:r>
              <a:r>
                <a:rPr lang="es-ES" sz="1000" b="1" err="1">
                  <a:solidFill>
                    <a:srgbClr val="004571"/>
                  </a:solidFill>
                  <a:latin typeface="FS Emeric Light" panose="02000503040000020004" pitchFamily="50" charset="0"/>
                </a:rPr>
                <a:t>Cunderdin</a:t>
              </a:r>
              <a:r>
                <a:rPr lang="es-ES" sz="1000" b="1">
                  <a:solidFill>
                    <a:srgbClr val="004571"/>
                  </a:solidFill>
                  <a:latin typeface="FS Emeric Light" panose="02000503040000020004" pitchFamily="50" charset="0"/>
                </a:rPr>
                <a:t> </a:t>
              </a:r>
              <a:r>
                <a:rPr lang="es-ES" sz="1000">
                  <a:solidFill>
                    <a:srgbClr val="004571"/>
                  </a:solidFill>
                  <a:latin typeface="FS Emeric Light" panose="02000503040000020004" pitchFamily="50" charset="0"/>
                </a:rPr>
                <a:t>(capacidad solar fotovoltaica de </a:t>
              </a:r>
              <a:r>
                <a:rPr lang="es-ES" sz="1000" b="1">
                  <a:solidFill>
                    <a:srgbClr val="004571"/>
                  </a:solidFill>
                  <a:latin typeface="FS Emeric Light" panose="02000503040000020004" pitchFamily="50" charset="0"/>
                </a:rPr>
                <a:t>128 MW </a:t>
              </a:r>
              <a:r>
                <a:rPr lang="es-ES" sz="1000">
                  <a:solidFill>
                    <a:srgbClr val="004571"/>
                  </a:solidFill>
                  <a:latin typeface="FS Emeric Light" panose="02000503040000020004" pitchFamily="50" charset="0"/>
                </a:rPr>
                <a:t>y un sistema de almacenamiento de energía en baterías de hasta </a:t>
              </a:r>
              <a:r>
                <a:rPr lang="es-ES" sz="1000" b="1">
                  <a:solidFill>
                    <a:srgbClr val="004571"/>
                  </a:solidFill>
                  <a:latin typeface="FS Emeric Light" panose="02000503040000020004" pitchFamily="50" charset="0"/>
                </a:rPr>
                <a:t>220 </a:t>
              </a:r>
              <a:r>
                <a:rPr lang="es-ES" sz="1000" b="1" err="1">
                  <a:solidFill>
                    <a:srgbClr val="004571"/>
                  </a:solidFill>
                  <a:latin typeface="FS Emeric Light" panose="02000503040000020004" pitchFamily="50" charset="0"/>
                </a:rPr>
                <a:t>MWh</a:t>
              </a:r>
              <a:r>
                <a:rPr lang="es-ES" sz="1000">
                  <a:solidFill>
                    <a:srgbClr val="004571"/>
                  </a:solidFill>
                  <a:latin typeface="FS Emeric Light" panose="02000503040000020004" pitchFamily="50" charset="0"/>
                </a:rPr>
                <a:t>) </a:t>
              </a:r>
              <a:r>
                <a:rPr lang="es-ES" sz="1000" b="1">
                  <a:solidFill>
                    <a:srgbClr val="004571"/>
                  </a:solidFill>
                  <a:latin typeface="FS Emeric Light" panose="02000503040000020004" pitchFamily="50" charset="0"/>
                </a:rPr>
                <a:t>en Australia.</a:t>
              </a:r>
              <a:endParaRPr lang="es-ES_tradnl" sz="1000" b="1">
                <a:solidFill>
                  <a:srgbClr val="094470"/>
                </a:solidFill>
                <a:latin typeface="FS Emeric Light" panose="02000503040000020004" pitchFamily="50" charset="0"/>
                <a:cs typeface="Arial" pitchFamily="34" charset="0"/>
              </a:endParaRPr>
            </a:p>
            <a:p>
              <a:pPr marL="88900" indent="-88900" eaLnBrk="0" hangingPunct="0">
                <a:spcAft>
                  <a:spcPts val="1000"/>
                </a:spcAft>
                <a:buSzPct val="12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ea typeface="FS Emeric Light" charset="0"/>
                  <a:cs typeface="FS Emeric Light" charset="0"/>
                </a:rPr>
                <a:t>Cese de la actividad de 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ea typeface="FS Emeric Core" charset="0"/>
                  <a:cs typeface="FS Emeric Core" charset="0"/>
                </a:rPr>
                <a:t>O&amp;M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50" charset="0"/>
                  <a:ea typeface="FS Emeric Light" charset="0"/>
                  <a:cs typeface="FS Emeric Light" charset="0"/>
                </a:rPr>
                <a:t> en 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50" charset="0"/>
                  <a:ea typeface="FS Emeric Core" charset="0"/>
                  <a:cs typeface="FS Emeric Core" charset="0"/>
                </a:rPr>
                <a:t>Uganda.</a:t>
              </a:r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AC1BBB56-02BC-E6D8-E398-327EDC1951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58327" y="3452994"/>
              <a:ext cx="1440634" cy="1440000"/>
            </a:xfrm>
            <a:prstGeom prst="ellipse">
              <a:avLst/>
            </a:prstGeom>
            <a:noFill/>
            <a:ln w="19050">
              <a:solidFill>
                <a:srgbClr val="00457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834" tIns="50417" rIns="100834" bIns="50417" rtlCol="0" anchor="ctr"/>
            <a:lstStyle/>
            <a:p>
              <a:pPr algn="ctr"/>
              <a:endParaRPr lang="es-ES_tradnl" sz="1764">
                <a:latin typeface="FS Emeric Light"/>
              </a:endParaRP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35BD4D52-E4B3-08FF-C81C-D0267BF9D901}"/>
                </a:ext>
              </a:extLst>
            </p:cNvPr>
            <p:cNvSpPr txBox="1"/>
            <p:nvPr/>
          </p:nvSpPr>
          <p:spPr>
            <a:xfrm>
              <a:off x="10603360" y="4032680"/>
              <a:ext cx="718173" cy="34793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s-ES_tradnl" sz="2261" b="1" spc="-100">
                  <a:solidFill>
                    <a:srgbClr val="004571"/>
                  </a:solidFill>
                  <a:latin typeface="FS Emeric" panose="02000503040000020004" pitchFamily="2" charset="0"/>
                  <a:ea typeface="FS Emeric" charset="0"/>
                  <a:cs typeface="FS Emeric" charset="0"/>
                </a:rPr>
                <a:t>2022</a:t>
              </a:r>
            </a:p>
          </p:txBody>
        </p:sp>
        <p:cxnSp>
          <p:nvCxnSpPr>
            <p:cNvPr id="28" name="Conector recto de flecha 27">
              <a:extLst>
                <a:ext uri="{FF2B5EF4-FFF2-40B4-BE49-F238E27FC236}">
                  <a16:creationId xmlns:a16="http://schemas.microsoft.com/office/drawing/2014/main" id="{33C8BE0E-BE1D-3589-8C28-39E9859A42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962446" y="3328059"/>
              <a:ext cx="16198" cy="622896"/>
            </a:xfrm>
            <a:prstGeom prst="straightConnector1">
              <a:avLst/>
            </a:prstGeom>
            <a:ln w="9525">
              <a:solidFill>
                <a:srgbClr val="004571"/>
              </a:solidFill>
              <a:headEnd type="oval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72344A89-10F6-A668-B431-57A726F057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6474" y="3276008"/>
              <a:ext cx="2154837" cy="9310"/>
            </a:xfrm>
            <a:prstGeom prst="line">
              <a:avLst/>
            </a:prstGeom>
            <a:ln w="9525">
              <a:solidFill>
                <a:srgbClr val="00457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2C300609-C325-9C2F-3487-D07245F4FBC7}"/>
              </a:ext>
            </a:extLst>
          </p:cNvPr>
          <p:cNvGrpSpPr/>
          <p:nvPr/>
        </p:nvGrpSpPr>
        <p:grpSpPr>
          <a:xfrm>
            <a:off x="6887082" y="1775485"/>
            <a:ext cx="2109452" cy="4843651"/>
            <a:chOff x="6928328" y="2275390"/>
            <a:chExt cx="2109452" cy="4843651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CED73BF8-0B7E-B83E-72DD-FD3A24AD794F}"/>
                </a:ext>
              </a:extLst>
            </p:cNvPr>
            <p:cNvSpPr/>
            <p:nvPr/>
          </p:nvSpPr>
          <p:spPr>
            <a:xfrm>
              <a:off x="8689355" y="5334721"/>
              <a:ext cx="348425" cy="337672"/>
            </a:xfrm>
            <a:prstGeom prst="rect">
              <a:avLst/>
            </a:prstGeom>
            <a:solidFill>
              <a:srgbClr val="F4F4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316"/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305730A7-555D-3D79-058A-DE09CB215173}"/>
                </a:ext>
              </a:extLst>
            </p:cNvPr>
            <p:cNvSpPr txBox="1"/>
            <p:nvPr/>
          </p:nvSpPr>
          <p:spPr>
            <a:xfrm>
              <a:off x="7580885" y="2827457"/>
              <a:ext cx="718145" cy="34791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s-ES_tradnl" sz="2261" b="1" spc="-100">
                  <a:solidFill>
                    <a:schemeClr val="accent2"/>
                  </a:solidFill>
                  <a:latin typeface="FS Emeric" panose="02000503040000020004" pitchFamily="2" charset="0"/>
                  <a:ea typeface="FS Emeric" charset="0"/>
                  <a:cs typeface="FS Emeric" charset="0"/>
                </a:rPr>
                <a:t>2023</a:t>
              </a:r>
              <a:endParaRPr lang="es-ES_tradnl" sz="2300" b="1" spc="-100">
                <a:solidFill>
                  <a:schemeClr val="accent2"/>
                </a:solidFill>
                <a:latin typeface="FS Emeric" panose="02000503040000020004" pitchFamily="2" charset="0"/>
                <a:ea typeface="FS Emeric" charset="0"/>
                <a:cs typeface="FS Emeric" charset="0"/>
              </a:endParaRPr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1671BFF9-4517-3CEA-A471-686D0B6FF5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9670" y="2275390"/>
              <a:ext cx="1440577" cy="1439944"/>
            </a:xfrm>
            <a:prstGeom prst="ellipse">
              <a:avLst/>
            </a:prstGeom>
            <a:noFill/>
            <a:ln>
              <a:solidFill>
                <a:srgbClr val="FF73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0"/>
            </a:p>
          </p:txBody>
        </p:sp>
        <p:cxnSp>
          <p:nvCxnSpPr>
            <p:cNvPr id="34" name="Conector recto de flecha 33">
              <a:extLst>
                <a:ext uri="{FF2B5EF4-FFF2-40B4-BE49-F238E27FC236}">
                  <a16:creationId xmlns:a16="http://schemas.microsoft.com/office/drawing/2014/main" id="{4936EA7D-BC5A-A130-5612-3E89B49E9990}"/>
                </a:ext>
              </a:extLst>
            </p:cNvPr>
            <p:cNvCxnSpPr>
              <a:cxnSpLocks/>
            </p:cNvCxnSpPr>
            <p:nvPr/>
          </p:nvCxnSpPr>
          <p:spPr>
            <a:xfrm>
              <a:off x="7939958" y="3318428"/>
              <a:ext cx="0" cy="539979"/>
            </a:xfrm>
            <a:prstGeom prst="straightConnector1">
              <a:avLst/>
            </a:prstGeom>
            <a:ln w="9525">
              <a:solidFill>
                <a:srgbClr val="FF7300"/>
              </a:solidFill>
              <a:headEnd type="oval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15E8B7E7-C126-D30C-FAFB-831A98D3F4B1}"/>
                </a:ext>
              </a:extLst>
            </p:cNvPr>
            <p:cNvCxnSpPr>
              <a:cxnSpLocks/>
            </p:cNvCxnSpPr>
            <p:nvPr/>
          </p:nvCxnSpPr>
          <p:spPr>
            <a:xfrm>
              <a:off x="6928328" y="3889925"/>
              <a:ext cx="2069918" cy="0"/>
            </a:xfrm>
            <a:prstGeom prst="line">
              <a:avLst/>
            </a:prstGeom>
            <a:ln w="9525">
              <a:solidFill>
                <a:srgbClr val="FF73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76 CuadroTexto">
              <a:extLst>
                <a:ext uri="{FF2B5EF4-FFF2-40B4-BE49-F238E27FC236}">
                  <a16:creationId xmlns:a16="http://schemas.microsoft.com/office/drawing/2014/main" id="{8C9C3E2A-321E-5EF3-FD59-7AF518436F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3084" y="3989979"/>
              <a:ext cx="2026353" cy="312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95250" indent="-95250" eaLnBrk="0" hangingPunct="0">
                <a:spcAft>
                  <a:spcPts val="1000"/>
                </a:spcAft>
                <a:buSzPct val="12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Entrada en operación comercial de 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ACT </a:t>
              </a:r>
              <a:r>
                <a:rPr lang="es-ES_tradnl" sz="1000" b="1" err="1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Battery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 (Australia).</a:t>
              </a:r>
            </a:p>
            <a:p>
              <a:pPr marL="95250" indent="-95250" eaLnBrk="0" hangingPunct="0">
                <a:spcAft>
                  <a:spcPts val="1000"/>
                </a:spcAft>
                <a:buSzPct val="12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Entrada en operación comercial del parque eólico </a:t>
              </a:r>
              <a:r>
                <a:rPr lang="es-ES_tradnl" sz="1000" b="1" err="1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Berrybank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 2 (109,2 MW), 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tercer parque eólico operativo en 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Australia.</a:t>
              </a:r>
            </a:p>
            <a:p>
              <a:pPr marL="95250" indent="-95250">
                <a:spcAft>
                  <a:spcPts val="1000"/>
                </a:spcAft>
                <a:buSzPct val="12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Celebramos el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 15º aniversario 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de nuestra actividad en 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Australia.</a:t>
              </a:r>
              <a:endParaRPr lang="es-ES" sz="1000">
                <a:latin typeface="FS Emeric Light" panose="02000503040000020004" pitchFamily="2" charset="0"/>
                <a:cs typeface="Calibri"/>
              </a:endParaRPr>
            </a:p>
            <a:p>
              <a:pPr marL="95250" indent="-95250" eaLnBrk="0" hangingPunct="0">
                <a:spcAft>
                  <a:spcPts val="1000"/>
                </a:spcAft>
                <a:buSzPct val="12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Celebramos los 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25 años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 de la firma del primer PPA de </a:t>
              </a:r>
              <a:r>
                <a:rPr lang="es-ES_tradnl" sz="1000" b="1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México </a:t>
              </a:r>
              <a:r>
                <a:rPr lang="es-ES_tradnl" sz="1000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(central de ciclo combinado de Hermosillo).   </a:t>
              </a:r>
            </a:p>
            <a:p>
              <a:pPr marL="95250" indent="-95250" eaLnBrk="0" hangingPunct="0">
                <a:spcAft>
                  <a:spcPts val="1000"/>
                </a:spcAft>
                <a:buSzPct val="12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s-ES" sz="1000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Entrada en operación comercial de PMGD: </a:t>
              </a:r>
              <a:r>
                <a:rPr lang="es-ES" sz="1000" b="1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Milán (A &amp; B), Torino, Cauquenes, </a:t>
              </a:r>
              <a:r>
                <a:rPr lang="es-ES" sz="1000" b="1" err="1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Ratulemus</a:t>
              </a:r>
              <a:r>
                <a:rPr lang="es-ES" sz="1000" b="1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, Cantera, Olivier, Olivia y Los Nogales (41 </a:t>
              </a:r>
              <a:r>
                <a:rPr lang="es-ES" sz="1000" b="1" err="1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MWp</a:t>
              </a:r>
              <a:r>
                <a:rPr lang="es-ES" sz="1000" b="1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 en total), </a:t>
              </a:r>
              <a:r>
                <a:rPr lang="es-ES" sz="1000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ubicadas en </a:t>
              </a:r>
              <a:r>
                <a:rPr lang="es-ES" sz="1000" b="1">
                  <a:solidFill>
                    <a:srgbClr val="094470"/>
                  </a:solidFill>
                  <a:latin typeface="FS Emeric Light" panose="02000503040000020004" pitchFamily="2" charset="0"/>
                  <a:cs typeface="Arial"/>
                </a:rPr>
                <a:t>Chile. </a:t>
              </a:r>
              <a:endParaRPr lang="es-ES_tradnl" sz="1000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D12741E8-0004-73E9-C520-C182E27F7078}"/>
              </a:ext>
            </a:extLst>
          </p:cNvPr>
          <p:cNvGrpSpPr/>
          <p:nvPr/>
        </p:nvGrpSpPr>
        <p:grpSpPr>
          <a:xfrm>
            <a:off x="9092541" y="1347386"/>
            <a:ext cx="2183044" cy="5183279"/>
            <a:chOff x="9021462" y="1332635"/>
            <a:chExt cx="2183044" cy="5183279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A8AEA002-7331-408F-BCB9-2639C570712D}"/>
                </a:ext>
              </a:extLst>
            </p:cNvPr>
            <p:cNvGrpSpPr/>
            <p:nvPr/>
          </p:nvGrpSpPr>
          <p:grpSpPr>
            <a:xfrm>
              <a:off x="9021462" y="1332635"/>
              <a:ext cx="2183044" cy="3656438"/>
              <a:chOff x="9856939" y="-249961"/>
              <a:chExt cx="2183129" cy="4679222"/>
            </a:xfrm>
          </p:grpSpPr>
          <p:sp>
            <p:nvSpPr>
              <p:cNvPr id="47" name="76 CuadroTexto">
                <a:extLst>
                  <a:ext uri="{FF2B5EF4-FFF2-40B4-BE49-F238E27FC236}">
                    <a16:creationId xmlns:a16="http://schemas.microsoft.com/office/drawing/2014/main" id="{F0F28309-E18E-7BCB-D5D4-07DDEE689B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56939" y="-249961"/>
                <a:ext cx="2183129" cy="45639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t">
                <a:spAutoFit/>
              </a:bodyPr>
              <a:lstStyle/>
              <a:p>
                <a:pPr marL="170852" indent="-170852" eaLnBrk="0" hangingPunct="0">
                  <a:spcAft>
                    <a:spcPts val="1000"/>
                  </a:spcAft>
                  <a:buClr>
                    <a:schemeClr val="accent2"/>
                  </a:buClr>
                  <a:buSzPct val="120000"/>
                  <a:buFont typeface="Wingdings" panose="05000000000000000000" pitchFamily="2" charset="2"/>
                  <a:buChar char="Ø"/>
                </a:pPr>
                <a:r>
                  <a:rPr lang="es-ES" sz="992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Entrada en operación comercial de los proyectos </a:t>
                </a:r>
                <a:r>
                  <a:rPr lang="es-ES" sz="992" b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PMGD Sofía y Soy Solar</a:t>
                </a:r>
                <a:r>
                  <a:rPr lang="es-ES" sz="992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, y del proyecto </a:t>
                </a:r>
                <a:r>
                  <a:rPr lang="es-ES" sz="992" b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PMG Palermo </a:t>
                </a:r>
                <a:r>
                  <a:rPr lang="es-ES" sz="992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en </a:t>
                </a:r>
                <a:r>
                  <a:rPr lang="es-ES" sz="992" b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Chile</a:t>
                </a:r>
                <a:r>
                  <a:rPr lang="es-ES" sz="992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.</a:t>
                </a:r>
              </a:p>
              <a:p>
                <a:pPr marL="170852" indent="-170852" eaLnBrk="0" hangingPunct="0">
                  <a:spcAft>
                    <a:spcPts val="1000"/>
                  </a:spcAft>
                  <a:buClr>
                    <a:schemeClr val="accent2"/>
                  </a:buClr>
                  <a:buSzPct val="120000"/>
                  <a:buFont typeface="Wingdings" panose="05000000000000000000" pitchFamily="2" charset="2"/>
                  <a:buChar char="Ø"/>
                </a:pPr>
                <a:r>
                  <a:rPr lang="es-ES" sz="992" b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10.º aniversario </a:t>
                </a:r>
                <a:r>
                  <a:rPr lang="es-ES" sz="992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de la entrada en operación comercial del parque eólico </a:t>
                </a:r>
                <a:r>
                  <a:rPr lang="es-ES" sz="992" b="1" err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Bií</a:t>
                </a:r>
                <a:r>
                  <a:rPr lang="es-ES" sz="992" b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 </a:t>
                </a:r>
                <a:r>
                  <a:rPr lang="es-ES" sz="992" b="1" err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Hioxo</a:t>
                </a:r>
                <a:r>
                  <a:rPr lang="es-ES" sz="992" b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 </a:t>
                </a:r>
                <a:r>
                  <a:rPr lang="es-ES" sz="992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(234 MW) en </a:t>
                </a:r>
                <a:r>
                  <a:rPr lang="es-ES" sz="992" b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México</a:t>
                </a:r>
                <a:r>
                  <a:rPr lang="es-ES" sz="992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.</a:t>
                </a:r>
              </a:p>
              <a:p>
                <a:pPr marL="170852" indent="-170852" eaLnBrk="0" hangingPunct="0">
                  <a:spcAft>
                    <a:spcPts val="1000"/>
                  </a:spcAft>
                  <a:buClr>
                    <a:schemeClr val="accent2"/>
                  </a:buClr>
                  <a:buSzPct val="120000"/>
                  <a:buFont typeface="Wingdings" panose="05000000000000000000" pitchFamily="2" charset="2"/>
                  <a:buChar char="Ø"/>
                </a:pPr>
                <a:r>
                  <a:rPr lang="es-ES" sz="992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Financiación del portafolio </a:t>
                </a:r>
                <a:r>
                  <a:rPr lang="es-ES" sz="992" b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de GPG Australia</a:t>
                </a:r>
                <a:r>
                  <a:rPr lang="es-ES" sz="992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 por </a:t>
                </a:r>
                <a:r>
                  <a:rPr lang="es-ES" sz="992" b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2.300 millones </a:t>
                </a:r>
                <a:r>
                  <a:rPr lang="es-ES" sz="992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de AUD.</a:t>
                </a:r>
              </a:p>
              <a:p>
                <a:pPr marL="170852" indent="-170852" eaLnBrk="0" hangingPunct="0">
                  <a:spcAft>
                    <a:spcPts val="1000"/>
                  </a:spcAft>
                  <a:buClr>
                    <a:schemeClr val="accent2"/>
                  </a:buClr>
                  <a:buSzPct val="120000"/>
                  <a:buFont typeface="Wingdings" panose="05000000000000000000" pitchFamily="2" charset="2"/>
                  <a:buChar char="Ø"/>
                </a:pPr>
                <a:r>
                  <a:rPr lang="es-ES" sz="992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Entrada en operación comercial de los parques eólicos </a:t>
                </a:r>
                <a:r>
                  <a:rPr lang="es-ES" sz="992" b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Ryan </a:t>
                </a:r>
                <a:r>
                  <a:rPr lang="es-ES" sz="992" b="1" err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Corner</a:t>
                </a:r>
                <a:r>
                  <a:rPr lang="es-ES" sz="992" b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, </a:t>
                </a:r>
                <a:r>
                  <a:rPr lang="es-ES" sz="992" b="1" err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Hawkesdale</a:t>
                </a:r>
                <a:r>
                  <a:rPr lang="es-ES" sz="992" b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 y </a:t>
                </a:r>
                <a:r>
                  <a:rPr lang="es-ES" sz="992" b="1" err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Crookwell</a:t>
                </a:r>
                <a:r>
                  <a:rPr lang="es-ES" sz="992" b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 3 </a:t>
                </a:r>
                <a:r>
                  <a:rPr lang="es-ES" sz="992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en </a:t>
                </a:r>
                <a:r>
                  <a:rPr lang="es-ES" sz="992" b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Australia</a:t>
                </a:r>
                <a:r>
                  <a:rPr lang="es-ES" sz="992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.</a:t>
                </a:r>
              </a:p>
              <a:p>
                <a:pPr marL="170852" indent="-170852" eaLnBrk="0" hangingPunct="0">
                  <a:spcAft>
                    <a:spcPts val="1000"/>
                  </a:spcAft>
                  <a:buClr>
                    <a:schemeClr val="accent2"/>
                  </a:buClr>
                  <a:buSzPct val="120000"/>
                  <a:buFont typeface="Wingdings" panose="05000000000000000000" pitchFamily="2" charset="2"/>
                  <a:buChar char="Ø"/>
                </a:pPr>
                <a:r>
                  <a:rPr lang="es-ES" sz="992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Entrada en operación comercial del proyecto </a:t>
                </a:r>
                <a:r>
                  <a:rPr lang="es-ES" sz="992" b="1" err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Cunderdin</a:t>
                </a:r>
                <a:r>
                  <a:rPr lang="es-ES" sz="992" b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 </a:t>
                </a:r>
                <a:r>
                  <a:rPr lang="es-ES" sz="992" b="1" err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Hybrid</a:t>
                </a:r>
                <a:r>
                  <a:rPr lang="es-ES" sz="992" b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 PV Solar + BESS</a:t>
                </a:r>
                <a:r>
                  <a:rPr lang="es-ES" sz="992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, el primer proyecto híbrido de energía solar y almacenamiento en baterías en </a:t>
                </a:r>
                <a:r>
                  <a:rPr lang="es-ES" sz="992" b="1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Australia Occidental</a:t>
                </a:r>
                <a:r>
                  <a:rPr lang="es-ES" sz="992">
                    <a:solidFill>
                      <a:srgbClr val="094470"/>
                    </a:solidFill>
                    <a:latin typeface="FS Emeric Light" panose="02000503040000020004" pitchFamily="2" charset="77"/>
                    <a:cs typeface="Arial" pitchFamily="34" charset="0"/>
                  </a:rPr>
                  <a:t>.</a:t>
                </a:r>
                <a:endParaRPr lang="es-ES_tradnl" sz="992">
                  <a:solidFill>
                    <a:srgbClr val="094470"/>
                  </a:solidFill>
                  <a:latin typeface="FS Emeric Light" panose="02000503040000020004" pitchFamily="2" charset="77"/>
                  <a:cs typeface="Arial" pitchFamily="34" charset="0"/>
                </a:endParaRPr>
              </a:p>
            </p:txBody>
          </p:sp>
          <p:sp>
            <p:nvSpPr>
              <p:cNvPr id="58" name="CuadroTexto 57">
                <a:extLst>
                  <a:ext uri="{FF2B5EF4-FFF2-40B4-BE49-F238E27FC236}">
                    <a16:creationId xmlns:a16="http://schemas.microsoft.com/office/drawing/2014/main" id="{E69C5E1B-52C5-33A5-C65A-3D1575C80E95}"/>
                  </a:ext>
                </a:extLst>
              </p:cNvPr>
              <p:cNvSpPr txBox="1"/>
              <p:nvPr/>
            </p:nvSpPr>
            <p:spPr>
              <a:xfrm>
                <a:off x="10962414" y="3984026"/>
                <a:ext cx="65" cy="44523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endParaRPr lang="es-ES_tradnl" sz="2261" b="1" spc="-100">
                  <a:solidFill>
                    <a:srgbClr val="004571"/>
                  </a:solidFill>
                  <a:latin typeface="FS Emeric" panose="02000503040000020004" pitchFamily="2" charset="0"/>
                  <a:ea typeface="FS Emeric" charset="0"/>
                  <a:cs typeface="FS Emeric" charset="0"/>
                </a:endParaRPr>
              </a:p>
            </p:txBody>
          </p:sp>
        </p:grpSp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6A751703-2496-87A0-8303-F34B8B49E5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5975" y="5075970"/>
              <a:ext cx="1440577" cy="1439944"/>
            </a:xfrm>
            <a:prstGeom prst="ellipse">
              <a:avLst/>
            </a:prstGeom>
            <a:noFill/>
            <a:ln>
              <a:solidFill>
                <a:srgbClr val="A2AD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0"/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A9565729-7D9D-35F6-1CD8-487F4A2BBECC}"/>
                </a:ext>
              </a:extLst>
            </p:cNvPr>
            <p:cNvSpPr txBox="1"/>
            <p:nvPr/>
          </p:nvSpPr>
          <p:spPr>
            <a:xfrm>
              <a:off x="9720780" y="5673120"/>
              <a:ext cx="730969" cy="35394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s-ES_tradnl" sz="2300" b="1" spc="-100">
                  <a:solidFill>
                    <a:srgbClr val="A2AD00"/>
                  </a:solidFill>
                  <a:latin typeface="FS Emeric" panose="02000503040000020004" pitchFamily="2" charset="0"/>
                </a:rPr>
                <a:t>2024</a:t>
              </a:r>
            </a:p>
          </p:txBody>
        </p:sp>
        <p:cxnSp>
          <p:nvCxnSpPr>
            <p:cNvPr id="41" name="Conector recto de flecha 40">
              <a:extLst>
                <a:ext uri="{FF2B5EF4-FFF2-40B4-BE49-F238E27FC236}">
                  <a16:creationId xmlns:a16="http://schemas.microsoft.com/office/drawing/2014/main" id="{DBB9F6DD-2A84-BE3D-C674-8CA5093E51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55027" y="4956073"/>
              <a:ext cx="0" cy="617839"/>
            </a:xfrm>
            <a:prstGeom prst="straightConnector1">
              <a:avLst/>
            </a:prstGeom>
            <a:ln w="9525">
              <a:solidFill>
                <a:srgbClr val="A2AD00"/>
              </a:solidFill>
              <a:headEnd type="oval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cto 41">
              <a:extLst>
                <a:ext uri="{FF2B5EF4-FFF2-40B4-BE49-F238E27FC236}">
                  <a16:creationId xmlns:a16="http://schemas.microsoft.com/office/drawing/2014/main" id="{73654803-9482-24F2-D6ED-3E121C41123B}"/>
                </a:ext>
              </a:extLst>
            </p:cNvPr>
            <p:cNvCxnSpPr>
              <a:cxnSpLocks/>
            </p:cNvCxnSpPr>
            <p:nvPr/>
          </p:nvCxnSpPr>
          <p:spPr>
            <a:xfrm>
              <a:off x="9189169" y="4908123"/>
              <a:ext cx="1799928" cy="0"/>
            </a:xfrm>
            <a:prstGeom prst="line">
              <a:avLst/>
            </a:prstGeom>
            <a:ln w="9525">
              <a:solidFill>
                <a:srgbClr val="A2AD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F0357CA1-CE53-D536-49FA-3FB63EC0DAEA}"/>
              </a:ext>
            </a:extLst>
          </p:cNvPr>
          <p:cNvGrpSpPr/>
          <p:nvPr/>
        </p:nvGrpSpPr>
        <p:grpSpPr>
          <a:xfrm>
            <a:off x="11291762" y="1650856"/>
            <a:ext cx="2026353" cy="5315278"/>
            <a:chOff x="11383758" y="1332635"/>
            <a:chExt cx="2026353" cy="5315278"/>
          </a:xfrm>
        </p:grpSpPr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A68374B6-E234-0598-C7EC-34C815CE78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78149" y="1332635"/>
              <a:ext cx="1440576" cy="1439944"/>
            </a:xfrm>
            <a:prstGeom prst="ellipse">
              <a:avLst/>
            </a:prstGeom>
            <a:noFill/>
            <a:ln>
              <a:solidFill>
                <a:srgbClr val="D3222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0"/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44C69334-DD2C-5823-AADF-BACBF9E84F3F}"/>
                </a:ext>
              </a:extLst>
            </p:cNvPr>
            <p:cNvSpPr txBox="1"/>
            <p:nvPr/>
          </p:nvSpPr>
          <p:spPr>
            <a:xfrm>
              <a:off x="12032954" y="1889741"/>
              <a:ext cx="730969" cy="35394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s-ES_tradnl" sz="2300" b="1" spc="-100">
                  <a:solidFill>
                    <a:srgbClr val="D3222A"/>
                  </a:solidFill>
                  <a:latin typeface="FS Emeric" panose="02000503040000020004" pitchFamily="2" charset="0"/>
                </a:rPr>
                <a:t>2025</a:t>
              </a:r>
            </a:p>
          </p:txBody>
        </p:sp>
        <p:cxnSp>
          <p:nvCxnSpPr>
            <p:cNvPr id="48" name="Conector recto de flecha 47">
              <a:extLst>
                <a:ext uri="{FF2B5EF4-FFF2-40B4-BE49-F238E27FC236}">
                  <a16:creationId xmlns:a16="http://schemas.microsoft.com/office/drawing/2014/main" id="{A067375E-3B6D-989C-EBE9-247DD10D8273}"/>
                </a:ext>
              </a:extLst>
            </p:cNvPr>
            <p:cNvCxnSpPr>
              <a:cxnSpLocks/>
            </p:cNvCxnSpPr>
            <p:nvPr/>
          </p:nvCxnSpPr>
          <p:spPr>
            <a:xfrm>
              <a:off x="12398437" y="2308954"/>
              <a:ext cx="0" cy="704610"/>
            </a:xfrm>
            <a:prstGeom prst="straightConnector1">
              <a:avLst/>
            </a:prstGeom>
            <a:ln w="9525">
              <a:solidFill>
                <a:srgbClr val="D3222A"/>
              </a:solidFill>
              <a:headEnd type="oval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39995E82-5598-5D27-66AA-772CDCC03B19}"/>
                </a:ext>
              </a:extLst>
            </p:cNvPr>
            <p:cNvCxnSpPr>
              <a:cxnSpLocks/>
            </p:cNvCxnSpPr>
            <p:nvPr/>
          </p:nvCxnSpPr>
          <p:spPr>
            <a:xfrm>
              <a:off x="11463588" y="3048936"/>
              <a:ext cx="1821898" cy="0"/>
            </a:xfrm>
            <a:prstGeom prst="line">
              <a:avLst/>
            </a:prstGeom>
            <a:ln w="9525">
              <a:solidFill>
                <a:srgbClr val="D3222A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809410D4-A90D-9100-204C-DB5B481867D3}"/>
                </a:ext>
              </a:extLst>
            </p:cNvPr>
            <p:cNvSpPr txBox="1"/>
            <p:nvPr/>
          </p:nvSpPr>
          <p:spPr>
            <a:xfrm>
              <a:off x="11383758" y="3093094"/>
              <a:ext cx="2026353" cy="355481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170815" lvl="0" indent="-170815" eaLnBrk="0" hangingPunct="0">
                <a:spcAft>
                  <a:spcPts val="1000"/>
                </a:spcAft>
                <a:buClr>
                  <a:srgbClr val="ED7D31"/>
                </a:buClr>
                <a:buSzPct val="120000"/>
                <a:buFont typeface="Wingdings" panose="05000000000000000000" pitchFamily="2" charset="2"/>
                <a:buChar char="Ø"/>
                <a:defRPr/>
              </a:pPr>
              <a:r>
                <a:rPr kumimoji="0" lang="es-ES" sz="1000" b="1" i="0" u="none" strike="noStrike" kern="1200" cap="none" spc="0" normalizeH="0" baseline="0" noProof="0">
                  <a:ln>
                    <a:noFill/>
                  </a:ln>
                  <a:solidFill>
                    <a:srgbClr val="094470"/>
                  </a:solidFill>
                  <a:effectLst/>
                  <a:uLnTx/>
                  <a:uFillTx/>
                  <a:latin typeface="FS Emeric Light" panose="02000503040000020004" pitchFamily="2" charset="0"/>
                  <a:cs typeface="Arial" pitchFamily="34" charset="0"/>
                </a:rPr>
                <a:t>10º aniversario de GPG, </a:t>
              </a:r>
              <a:r>
                <a:rPr kumimoji="0" lang="es-ES" sz="1000" b="0" i="0" u="none" strike="noStrike" kern="1200" cap="none" spc="0" normalizeH="0" baseline="0" noProof="0">
                  <a:ln>
                    <a:noFill/>
                  </a:ln>
                  <a:solidFill>
                    <a:srgbClr val="094470"/>
                  </a:solidFill>
                  <a:effectLst/>
                  <a:uLnTx/>
                  <a:uFillTx/>
                  <a:latin typeface="FS Emeric Light" panose="02000503040000020004" pitchFamily="2" charset="0"/>
                  <a:cs typeface="Arial" pitchFamily="34" charset="0"/>
                </a:rPr>
                <a:t>una década de crecimiento en </a:t>
              </a:r>
              <a:r>
                <a:rPr lang="es-ES" sz="1000">
                  <a:latin typeface="FS Emeric Light" panose="02000503040000020004" pitchFamily="2" charset="0"/>
                </a:rPr>
                <a:t>generación renovable internacional, consolidación del negocio y firme compromiso con la transición energética.</a:t>
              </a:r>
              <a:endParaRPr lang="en-US"/>
            </a:p>
            <a:p>
              <a:pPr marL="170815" lvl="0" indent="-170815" eaLnBrk="0" hangingPunct="0">
                <a:spcAft>
                  <a:spcPts val="1000"/>
                </a:spcAft>
                <a:buClr>
                  <a:srgbClr val="ED7D31"/>
                </a:buClr>
                <a:buSzPct val="120000"/>
                <a:buFont typeface="Wingdings" panose="05000000000000000000" pitchFamily="2" charset="2"/>
                <a:buChar char="Ø"/>
                <a:defRPr/>
              </a:pPr>
              <a:r>
                <a:rPr lang="es-ES" sz="1000">
                  <a:latin typeface="FS Emeric Light" panose="02000503040000020004" pitchFamily="2" charset="0"/>
                </a:rPr>
                <a:t>Inicio construcción de </a:t>
              </a:r>
              <a:r>
                <a:rPr lang="es-ES" sz="1000" b="1" err="1">
                  <a:latin typeface="FS Emeric Light" panose="02000503040000020004" pitchFamily="2" charset="0"/>
                </a:rPr>
                <a:t>Glenellen</a:t>
              </a:r>
              <a:r>
                <a:rPr lang="es-ES" sz="1000" b="1">
                  <a:latin typeface="FS Emeric Light" panose="02000503040000020004" pitchFamily="2" charset="0"/>
                </a:rPr>
                <a:t> y </a:t>
              </a:r>
              <a:r>
                <a:rPr lang="es-ES" sz="1000" b="1" err="1">
                  <a:latin typeface="FS Emeric Light" panose="02000503040000020004" pitchFamily="2" charset="0"/>
                </a:rPr>
                <a:t>Bundaberg</a:t>
              </a:r>
              <a:r>
                <a:rPr lang="es-ES" sz="1000" b="1">
                  <a:latin typeface="FS Emeric Light" panose="02000503040000020004" pitchFamily="2" charset="0"/>
                </a:rPr>
                <a:t>,</a:t>
              </a:r>
              <a:r>
                <a:rPr lang="es-ES" sz="1000">
                  <a:latin typeface="FS Emeric Light" panose="02000503040000020004" pitchFamily="2" charset="0"/>
                </a:rPr>
                <a:t> dos plantas fotovoltaicas en Australia: reforzando la presencia y el desarrollo renovable en el país.</a:t>
              </a:r>
            </a:p>
            <a:p>
              <a:pPr marL="170815" indent="-170815" eaLnBrk="0" hangingPunct="0">
                <a:spcAft>
                  <a:spcPts val="1000"/>
                </a:spcAft>
                <a:buClr>
                  <a:srgbClr val="ED7D31"/>
                </a:buClr>
                <a:buSzPct val="120000"/>
                <a:buFont typeface="Wingdings" panose="05000000000000000000" pitchFamily="2" charset="2"/>
                <a:buChar char="Ø"/>
                <a:defRPr/>
              </a:pPr>
              <a:r>
                <a:rPr lang="es-ES" sz="1000" b="1">
                  <a:solidFill>
                    <a:srgbClr val="094470"/>
                  </a:solidFill>
                  <a:latin typeface="FS Emeric Light"/>
                  <a:cs typeface="Arial"/>
                </a:rPr>
                <a:t>25.º aniversario </a:t>
              </a:r>
              <a:r>
                <a:rPr lang="es-ES" sz="1000">
                  <a:solidFill>
                    <a:srgbClr val="094470"/>
                  </a:solidFill>
                  <a:latin typeface="FS Emeric Light"/>
                  <a:cs typeface="Arial"/>
                </a:rPr>
                <a:t>del inicio del negocio de </a:t>
              </a:r>
              <a:r>
                <a:rPr lang="es-ES" sz="1000" b="1">
                  <a:solidFill>
                    <a:srgbClr val="094470"/>
                  </a:solidFill>
                  <a:latin typeface="FS Emeric Light"/>
                  <a:cs typeface="Arial"/>
                </a:rPr>
                <a:t>Generación</a:t>
              </a:r>
              <a:r>
                <a:rPr lang="es-ES" sz="1000">
                  <a:solidFill>
                    <a:srgbClr val="094470"/>
                  </a:solidFill>
                  <a:latin typeface="FS Emeric Light"/>
                  <a:cs typeface="Arial"/>
                </a:rPr>
                <a:t> que dio lugar al desarrollo de las centrales de </a:t>
              </a:r>
              <a:r>
                <a:rPr lang="es-ES" sz="1000" b="1">
                  <a:solidFill>
                    <a:srgbClr val="094470"/>
                  </a:solidFill>
                  <a:latin typeface="FS Emeric Light"/>
                  <a:cs typeface="Arial"/>
                </a:rPr>
                <a:t>Palamara</a:t>
              </a:r>
              <a:r>
                <a:rPr lang="es-ES" sz="1000">
                  <a:solidFill>
                    <a:srgbClr val="094470"/>
                  </a:solidFill>
                  <a:latin typeface="FS Emeric Light"/>
                  <a:cs typeface="Arial"/>
                </a:rPr>
                <a:t> y </a:t>
              </a:r>
              <a:r>
                <a:rPr lang="es-ES" sz="1000" b="1">
                  <a:solidFill>
                    <a:srgbClr val="094470"/>
                  </a:solidFill>
                  <a:latin typeface="FS Emeric Light"/>
                  <a:cs typeface="Arial"/>
                </a:rPr>
                <a:t>La Vega </a:t>
              </a:r>
              <a:r>
                <a:rPr lang="es-ES" sz="1000">
                  <a:solidFill>
                    <a:srgbClr val="094470"/>
                  </a:solidFill>
                  <a:latin typeface="FS Emeric Light"/>
                  <a:cs typeface="Arial"/>
                </a:rPr>
                <a:t>en la </a:t>
              </a:r>
              <a:r>
                <a:rPr lang="es-ES" sz="1000" b="1">
                  <a:solidFill>
                    <a:srgbClr val="094470"/>
                  </a:solidFill>
                  <a:latin typeface="FS Emeric Light"/>
                  <a:cs typeface="Arial"/>
                </a:rPr>
                <a:t>República Dominicana.</a:t>
              </a:r>
            </a:p>
            <a:p>
              <a:pPr marL="170815" lvl="0" indent="-170815" eaLnBrk="0" hangingPunct="0">
                <a:spcAft>
                  <a:spcPts val="1000"/>
                </a:spcAft>
                <a:buClr>
                  <a:srgbClr val="ED7D31"/>
                </a:buClr>
                <a:buSzPct val="120000"/>
                <a:buFont typeface="Wingdings" panose="05000000000000000000" pitchFamily="2" charset="2"/>
                <a:buChar char="Ø"/>
                <a:defRPr/>
              </a:pPr>
              <a:r>
                <a:rPr kumimoji="0" lang="es-ES" sz="1000" b="1" i="0" u="none" strike="noStrike" kern="1200" cap="none" spc="0" normalizeH="0" baseline="0" noProof="0">
                  <a:ln>
                    <a:noFill/>
                  </a:ln>
                  <a:solidFill>
                    <a:srgbClr val="094470"/>
                  </a:solidFill>
                  <a:effectLst/>
                  <a:uLnTx/>
                  <a:uFillTx/>
                  <a:latin typeface="FS Emeric Light"/>
                  <a:cs typeface="Arial"/>
                </a:rPr>
                <a:t>10º aniversario de la Central Hidráulica de </a:t>
              </a:r>
              <a:r>
                <a:rPr lang="es-ES" sz="1000" b="1">
                  <a:solidFill>
                    <a:srgbClr val="094470"/>
                  </a:solidFill>
                  <a:latin typeface="FS Emeric Light"/>
                  <a:cs typeface="Arial"/>
                </a:rPr>
                <a:t>Torito </a:t>
              </a:r>
              <a:r>
                <a:rPr lang="es-ES" sz="1000">
                  <a:solidFill>
                    <a:srgbClr val="094470"/>
                  </a:solidFill>
                  <a:latin typeface="FS Emeric Light"/>
                  <a:cs typeface="Arial"/>
                </a:rPr>
                <a:t>(Costa Rica)</a:t>
              </a:r>
              <a:endParaRPr lang="es-ES" sz="1000" b="0" i="0" u="none" strike="noStrike" kern="1200" cap="none" spc="0" normalizeH="0" baseline="0" noProof="0">
                <a:ln>
                  <a:noFill/>
                </a:ln>
                <a:solidFill>
                  <a:srgbClr val="094470"/>
                </a:solidFill>
                <a:effectLst/>
                <a:uLnTx/>
                <a:uFillTx/>
                <a:latin typeface="FS Emeric Light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9051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hombre con un traje de color negro con letras blancas&#10;&#10;Descripción generada automáticamente con confianza media">
            <a:hlinkClick r:id="rId2"/>
            <a:extLst>
              <a:ext uri="{FF2B5EF4-FFF2-40B4-BE49-F238E27FC236}">
                <a16:creationId xmlns:a16="http://schemas.microsoft.com/office/drawing/2014/main" id="{D6997F32-B5F3-5586-ACE6-A7367F5E9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660" y="4235609"/>
            <a:ext cx="2707926" cy="2020068"/>
          </a:xfrm>
          <a:prstGeom prst="rect">
            <a:avLst/>
          </a:prstGeom>
        </p:spPr>
      </p:pic>
      <p:pic>
        <p:nvPicPr>
          <p:cNvPr id="3" name="Imagen 2" descr="Un hombre con un traje de color negro con letras blancas&#10;&#10;Descripción generada automáticamente">
            <a:hlinkClick r:id="rId4"/>
            <a:extLst>
              <a:ext uri="{FF2B5EF4-FFF2-40B4-BE49-F238E27FC236}">
                <a16:creationId xmlns:a16="http://schemas.microsoft.com/office/drawing/2014/main" id="{4838022C-B4EB-B9A9-10A2-D81DC3461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343" y="4235610"/>
            <a:ext cx="2734969" cy="2055414"/>
          </a:xfrm>
          <a:prstGeom prst="rect">
            <a:avLst/>
          </a:prstGeom>
        </p:spPr>
      </p:pic>
      <p:sp>
        <p:nvSpPr>
          <p:cNvPr id="31" name="Título 9">
            <a:extLst>
              <a:ext uri="{FF2B5EF4-FFF2-40B4-BE49-F238E27FC236}">
                <a16:creationId xmlns:a16="http://schemas.microsoft.com/office/drawing/2014/main" id="{715C2853-B20D-A31F-7D95-059FDA4E7C45}"/>
              </a:ext>
            </a:extLst>
          </p:cNvPr>
          <p:cNvSpPr txBox="1">
            <a:spLocks/>
          </p:cNvSpPr>
          <p:nvPr/>
        </p:nvSpPr>
        <p:spPr>
          <a:xfrm>
            <a:off x="720000" y="567398"/>
            <a:ext cx="4225003" cy="39248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rtl="0" eaLnBrk="1" fontAlgn="base" hangingPunct="1">
              <a:lnSpc>
                <a:spcPct val="92000"/>
              </a:lnSpc>
              <a:spcBef>
                <a:spcPts val="0"/>
              </a:spcBef>
              <a:spcAft>
                <a:spcPct val="0"/>
              </a:spcAft>
              <a:defRPr lang="es-ES" sz="2400" b="1" kern="0" spc="-27" dirty="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610073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220146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830218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244028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defTabSz="914400">
              <a:defRPr/>
            </a:pPr>
            <a:r>
              <a:rPr lang="es-ES" sz="2720">
                <a:solidFill>
                  <a:srgbClr val="FF7300"/>
                </a:solidFill>
                <a:latin typeface="FS Emeric SemiBold" panose="02000503040000020004" pitchFamily="2" charset="77"/>
              </a:rPr>
              <a:t>3. </a:t>
            </a:r>
            <a:r>
              <a:rPr lang="es-ES" sz="2720">
                <a:solidFill>
                  <a:srgbClr val="004571"/>
                </a:solidFill>
                <a:latin typeface="FS Emeric SemiBold" panose="02000503040000020004" pitchFamily="2" charset="77"/>
              </a:rPr>
              <a:t>Nuestro equipo directivo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A0E10BA7-3042-A71B-25FC-0658A6267381}"/>
              </a:ext>
            </a:extLst>
          </p:cNvPr>
          <p:cNvGrpSpPr/>
          <p:nvPr/>
        </p:nvGrpSpPr>
        <p:grpSpPr>
          <a:xfrm>
            <a:off x="11790000" y="405174"/>
            <a:ext cx="1221368" cy="668844"/>
            <a:chOff x="9209245" y="405174"/>
            <a:chExt cx="1221368" cy="668844"/>
          </a:xfrm>
        </p:grpSpPr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107F7919-1FE2-AD3A-11B6-FBFB19C76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09245" y="405174"/>
              <a:ext cx="1221368" cy="668844"/>
            </a:xfrm>
            <a:prstGeom prst="rect">
              <a:avLst/>
            </a:prstGeom>
          </p:spPr>
        </p:pic>
        <p:pic>
          <p:nvPicPr>
            <p:cNvPr id="25" name="Gráfico 24">
              <a:extLst>
                <a:ext uri="{FF2B5EF4-FFF2-40B4-BE49-F238E27FC236}">
                  <a16:creationId xmlns:a16="http://schemas.microsoft.com/office/drawing/2014/main" id="{A64154BA-C895-258C-5CAE-0E2976471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09245" y="405174"/>
              <a:ext cx="1221368" cy="668844"/>
            </a:xfrm>
            <a:prstGeom prst="rect">
              <a:avLst/>
            </a:prstGeom>
          </p:spPr>
        </p:pic>
      </p:grpSp>
      <p:pic>
        <p:nvPicPr>
          <p:cNvPr id="4" name="Imagen 3" descr="Un hombre con un traje de color negro con letras blancas&#10;&#10;Descripción generada automáticamente">
            <a:hlinkClick r:id="rId10"/>
            <a:extLst>
              <a:ext uri="{FF2B5EF4-FFF2-40B4-BE49-F238E27FC236}">
                <a16:creationId xmlns:a16="http://schemas.microsoft.com/office/drawing/2014/main" id="{115434AB-D954-3B7A-2165-D0DCAA7105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5652" y="1656583"/>
            <a:ext cx="2773234" cy="2020068"/>
          </a:xfrm>
          <a:prstGeom prst="rect">
            <a:avLst/>
          </a:prstGeom>
        </p:spPr>
      </p:pic>
      <p:pic>
        <p:nvPicPr>
          <p:cNvPr id="6" name="Imagen 5">
            <a:hlinkClick r:id="rId12"/>
            <a:extLst>
              <a:ext uri="{FF2B5EF4-FFF2-40B4-BE49-F238E27FC236}">
                <a16:creationId xmlns:a16="http://schemas.microsoft.com/office/drawing/2014/main" id="{1E6DCB8C-40E9-2BAB-1466-B2566B4A9BD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5354784" y="4254659"/>
            <a:ext cx="2734969" cy="20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07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ángulo 61">
            <a:extLst>
              <a:ext uri="{FF2B5EF4-FFF2-40B4-BE49-F238E27FC236}">
                <a16:creationId xmlns:a16="http://schemas.microsoft.com/office/drawing/2014/main" id="{A96E4625-03A4-1CA3-1A19-6805947D9995}"/>
              </a:ext>
            </a:extLst>
          </p:cNvPr>
          <p:cNvSpPr/>
          <p:nvPr/>
        </p:nvSpPr>
        <p:spPr>
          <a:xfrm>
            <a:off x="836445" y="1260723"/>
            <a:ext cx="3645487" cy="2816441"/>
          </a:xfrm>
          <a:prstGeom prst="rect">
            <a:avLst/>
          </a:prstGeom>
          <a:solidFill>
            <a:srgbClr val="0944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Título 9">
            <a:extLst>
              <a:ext uri="{FF2B5EF4-FFF2-40B4-BE49-F238E27FC236}">
                <a16:creationId xmlns:a16="http://schemas.microsoft.com/office/drawing/2014/main" id="{715C2853-B20D-A31F-7D95-059FDA4E7C45}"/>
              </a:ext>
            </a:extLst>
          </p:cNvPr>
          <p:cNvSpPr txBox="1">
            <a:spLocks/>
          </p:cNvSpPr>
          <p:nvPr/>
        </p:nvSpPr>
        <p:spPr>
          <a:xfrm>
            <a:off x="720000" y="567398"/>
            <a:ext cx="5354927" cy="39248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rtl="0" eaLnBrk="1" fontAlgn="base" hangingPunct="1">
              <a:lnSpc>
                <a:spcPct val="92000"/>
              </a:lnSpc>
              <a:spcBef>
                <a:spcPts val="0"/>
              </a:spcBef>
              <a:spcAft>
                <a:spcPct val="0"/>
              </a:spcAft>
              <a:defRPr lang="es-ES" sz="2400" b="1" kern="0" spc="-27" dirty="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610073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220146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830218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244028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defTabSz="914400">
              <a:defRPr/>
            </a:pPr>
            <a:r>
              <a:rPr lang="es-ES" sz="2720">
                <a:solidFill>
                  <a:srgbClr val="FF7300"/>
                </a:solidFill>
                <a:latin typeface="FS Emeric SemiBold" panose="02000503040000020004" pitchFamily="2" charset="77"/>
              </a:rPr>
              <a:t>4. </a:t>
            </a:r>
            <a:r>
              <a:rPr lang="es-ES" sz="2720">
                <a:solidFill>
                  <a:srgbClr val="004571"/>
                </a:solidFill>
                <a:latin typeface="FS Emeric SemiBold" panose="02000503040000020004" pitchFamily="2" charset="77"/>
              </a:rPr>
              <a:t>Nuestra presencia internacional</a:t>
            </a:r>
          </a:p>
        </p:txBody>
      </p:sp>
      <p:sp>
        <p:nvSpPr>
          <p:cNvPr id="12" name="24 Rectángulo">
            <a:extLst>
              <a:ext uri="{FF2B5EF4-FFF2-40B4-BE49-F238E27FC236}">
                <a16:creationId xmlns:a16="http://schemas.microsoft.com/office/drawing/2014/main" id="{6AF9C409-F057-F378-1455-74EB7654F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581" y="1569228"/>
            <a:ext cx="2674065" cy="68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2500"/>
              </a:lnSpc>
            </a:pPr>
            <a:r>
              <a:rPr lang="es-ES_tradnl" sz="4000" b="1">
                <a:solidFill>
                  <a:srgbClr val="EE7307"/>
                </a:solidFill>
                <a:latin typeface="FS Emeric" panose="02000503040000020004" pitchFamily="2" charset="77"/>
                <a:cs typeface="Arial"/>
              </a:rPr>
              <a:t>5</a:t>
            </a:r>
            <a:r>
              <a:rPr lang="es-ES_tradnl" sz="2000" b="1">
                <a:solidFill>
                  <a:srgbClr val="EE7307"/>
                </a:solidFill>
                <a:latin typeface="FS Emeric" panose="02000503040000020004" pitchFamily="2" charset="77"/>
                <a:cs typeface="Arial"/>
              </a:rPr>
              <a:t> </a:t>
            </a:r>
            <a:r>
              <a:rPr lang="es-ES_tradnl">
                <a:solidFill>
                  <a:srgbClr val="EE7307"/>
                </a:solidFill>
                <a:latin typeface="FS Emeric Light" panose="02000503040000020004" pitchFamily="2" charset="77"/>
                <a:cs typeface="Arial"/>
              </a:rPr>
              <a:t>GW</a:t>
            </a:r>
            <a:endParaRPr lang="es-ES_tradnl">
              <a:solidFill>
                <a:schemeClr val="bg1"/>
              </a:solidFill>
              <a:latin typeface="FS Emeric Light" panose="02000503040000020004" pitchFamily="2" charset="77"/>
              <a:cs typeface="Arial"/>
            </a:endParaRPr>
          </a:p>
          <a:p>
            <a:pPr eaLnBrk="0" hangingPunct="0">
              <a:lnSpc>
                <a:spcPts val="2500"/>
              </a:lnSpc>
            </a:pPr>
            <a:r>
              <a:rPr lang="es-ES_tradnl" sz="1800">
                <a:solidFill>
                  <a:schemeClr val="bg1"/>
                </a:solidFill>
                <a:latin typeface="FS Emeric Core" panose="02000503040000020004" pitchFamily="2" charset="77"/>
                <a:cs typeface="Arial"/>
              </a:rPr>
              <a:t>y actividades en </a:t>
            </a:r>
            <a:r>
              <a:rPr lang="es-ES_tradnl" sz="3200" b="1">
                <a:solidFill>
                  <a:srgbClr val="EE7307"/>
                </a:solidFill>
                <a:latin typeface="FS Emeric" panose="02000503040000020004" pitchFamily="2" charset="77"/>
                <a:cs typeface="Arial"/>
              </a:rPr>
              <a:t>8</a:t>
            </a:r>
            <a:r>
              <a:rPr lang="es-ES_tradnl" sz="1600" b="1">
                <a:solidFill>
                  <a:srgbClr val="EE7307"/>
                </a:solidFill>
                <a:latin typeface="FS Emeric" panose="02000503040000020004" pitchFamily="2" charset="77"/>
                <a:cs typeface="Arial"/>
              </a:rPr>
              <a:t> </a:t>
            </a:r>
            <a:r>
              <a:rPr lang="es-ES_tradnl" sz="1800">
                <a:solidFill>
                  <a:srgbClr val="EE7307"/>
                </a:solidFill>
                <a:latin typeface="FS Emeric Light" panose="02000503040000020004" pitchFamily="2" charset="77"/>
                <a:cs typeface="Arial"/>
              </a:rPr>
              <a:t>países</a:t>
            </a:r>
            <a:endParaRPr lang="es-ES_tradnl" sz="1800" spc="-100" baseline="30000">
              <a:solidFill>
                <a:srgbClr val="EE7307"/>
              </a:solidFill>
              <a:latin typeface="FS Emeric Light" panose="02000503040000020004" pitchFamily="2" charset="77"/>
              <a:cs typeface="Arial"/>
            </a:endParaRPr>
          </a:p>
        </p:txBody>
      </p:sp>
      <p:sp>
        <p:nvSpPr>
          <p:cNvPr id="15" name="76 CuadroTexto">
            <a:extLst>
              <a:ext uri="{FF2B5EF4-FFF2-40B4-BE49-F238E27FC236}">
                <a16:creationId xmlns:a16="http://schemas.microsoft.com/office/drawing/2014/main" id="{2951CC1C-6B2D-D25C-09EB-FCBD3716C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747" y="5183477"/>
            <a:ext cx="1555336" cy="101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/>
          <a:p>
            <a:pPr eaLnBrk="0" hangingPunct="0">
              <a:spcAft>
                <a:spcPts val="500"/>
              </a:spcAft>
            </a:pPr>
            <a:r>
              <a:rPr lang="es-ES" sz="1200" b="1">
                <a:solidFill>
                  <a:srgbClr val="094470"/>
                </a:solidFill>
                <a:latin typeface="FS Emeric Core"/>
                <a:cs typeface="Arial"/>
              </a:rPr>
              <a:t>Fotovoltaica </a:t>
            </a:r>
            <a:endParaRPr lang="es-ES" sz="1200" b="1">
              <a:solidFill>
                <a:srgbClr val="094470"/>
              </a:solidFill>
              <a:latin typeface="FS Emeric Core" panose="02000503040000020004" pitchFamily="2" charset="77"/>
              <a:cs typeface="Arial" pitchFamily="34" charset="0"/>
            </a:endParaRPr>
          </a:p>
          <a:p>
            <a:pPr eaLnBrk="0" hangingPunct="0">
              <a:spcAft>
                <a:spcPts val="500"/>
              </a:spcAft>
            </a:pPr>
            <a:r>
              <a:rPr lang="es-ES" sz="1000">
                <a:solidFill>
                  <a:srgbClr val="094470"/>
                </a:solidFill>
                <a:latin typeface="FS Emeric Light"/>
                <a:cs typeface="Arial"/>
              </a:rPr>
              <a:t>Actualmente nuestros proyectos en solar se concentran en Brasil y Chile con una potencia total de 315 MW.</a:t>
            </a:r>
            <a:endParaRPr lang="es-ES_tradnl" sz="1000">
              <a:solidFill>
                <a:srgbClr val="094470"/>
              </a:solidFill>
              <a:latin typeface="FS Emeric Light"/>
              <a:cs typeface="Arial"/>
            </a:endParaRP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DF9C577F-C782-C671-7FBA-B0C0A24CDF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4746" y="4739546"/>
            <a:ext cx="385404" cy="314033"/>
          </a:xfrm>
          <a:prstGeom prst="rect">
            <a:avLst/>
          </a:prstGeom>
        </p:spPr>
      </p:pic>
      <p:sp>
        <p:nvSpPr>
          <p:cNvPr id="39" name="76 CuadroTexto">
            <a:extLst>
              <a:ext uri="{FF2B5EF4-FFF2-40B4-BE49-F238E27FC236}">
                <a16:creationId xmlns:a16="http://schemas.microsoft.com/office/drawing/2014/main" id="{7FA21B4C-05D3-A507-032A-4674884ED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59" y="5183477"/>
            <a:ext cx="1459497" cy="1172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/>
          <a:p>
            <a:pPr eaLnBrk="0" hangingPunct="0">
              <a:spcAft>
                <a:spcPts val="500"/>
              </a:spcAft>
            </a:pPr>
            <a:r>
              <a:rPr lang="es-ES" sz="1200" b="1">
                <a:solidFill>
                  <a:srgbClr val="094470"/>
                </a:solidFill>
                <a:latin typeface="FS Emeric Core"/>
                <a:cs typeface="Arial"/>
              </a:rPr>
              <a:t>Eólica </a:t>
            </a:r>
            <a:endParaRPr lang="es-ES" sz="1200" b="1">
              <a:solidFill>
                <a:srgbClr val="094470"/>
              </a:solidFill>
              <a:latin typeface="FS Emeric Core" panose="02000503040000020004" pitchFamily="2" charset="77"/>
              <a:cs typeface="Arial" pitchFamily="34" charset="0"/>
            </a:endParaRPr>
          </a:p>
          <a:p>
            <a:pPr eaLnBrk="0" hangingPunct="0">
              <a:spcAft>
                <a:spcPts val="500"/>
              </a:spcAft>
            </a:pPr>
            <a:r>
              <a:rPr lang="es-ES" sz="1000">
                <a:solidFill>
                  <a:srgbClr val="094470"/>
                </a:solidFill>
                <a:latin typeface="FS Emeric Light" panose="02000503040000020004" pitchFamily="2" charset="77"/>
                <a:cs typeface="Arial" pitchFamily="34" charset="0"/>
              </a:rPr>
              <a:t>Contamos con una potencia instalada de parques eólicos que suma 234 MW en México, </a:t>
            </a:r>
            <a:br>
              <a:rPr lang="es-ES" sz="1000">
                <a:solidFill>
                  <a:srgbClr val="094470"/>
                </a:solidFill>
                <a:latin typeface="FS Emeric Light" panose="02000503040000020004" pitchFamily="2" charset="77"/>
                <a:cs typeface="Arial" pitchFamily="34" charset="0"/>
              </a:rPr>
            </a:br>
            <a:r>
              <a:rPr lang="es-ES" sz="1000">
                <a:solidFill>
                  <a:srgbClr val="094470"/>
                </a:solidFill>
                <a:latin typeface="FS Emeric Light" panose="02000503040000020004" pitchFamily="2" charset="77"/>
                <a:cs typeface="Arial" pitchFamily="34" charset="0"/>
              </a:rPr>
              <a:t>206 MW en Chile</a:t>
            </a:r>
            <a:br>
              <a:rPr lang="es-ES" sz="1000">
                <a:solidFill>
                  <a:srgbClr val="094470"/>
                </a:solidFill>
                <a:latin typeface="FS Emeric Light" panose="02000503040000020004" pitchFamily="2" charset="77"/>
                <a:cs typeface="Arial" pitchFamily="34" charset="0"/>
              </a:rPr>
            </a:br>
            <a:r>
              <a:rPr lang="es-ES" sz="1000">
                <a:solidFill>
                  <a:srgbClr val="094470"/>
                </a:solidFill>
                <a:latin typeface="FS Emeric Light" panose="02000503040000020004" pitchFamily="2" charset="77"/>
                <a:cs typeface="Arial" pitchFamily="34" charset="0"/>
              </a:rPr>
              <a:t>y 758 MW en Australia.</a:t>
            </a:r>
            <a:endParaRPr lang="es-ES_tradnl" sz="1000">
              <a:solidFill>
                <a:srgbClr val="094470"/>
              </a:solidFill>
              <a:latin typeface="FS Emeric Light" panose="02000503040000020004" pitchFamily="2" charset="77"/>
              <a:cs typeface="Arial" pitchFamily="34" charset="0"/>
            </a:endParaRP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42625C15-F649-7C70-9182-78430C1C1D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2458" y="4614477"/>
            <a:ext cx="256936" cy="385404"/>
          </a:xfrm>
          <a:prstGeom prst="rect">
            <a:avLst/>
          </a:prstGeom>
        </p:spPr>
      </p:pic>
      <p:sp>
        <p:nvSpPr>
          <p:cNvPr id="16" name="76 CuadroTexto">
            <a:extLst>
              <a:ext uri="{FF2B5EF4-FFF2-40B4-BE49-F238E27FC236}">
                <a16:creationId xmlns:a16="http://schemas.microsoft.com/office/drawing/2014/main" id="{D63DA97A-D5EB-D351-C26B-E06287B3E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830" y="5155718"/>
            <a:ext cx="1858067" cy="71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/>
          <a:p>
            <a:pPr eaLnBrk="0" hangingPunct="0">
              <a:spcAft>
                <a:spcPts val="500"/>
              </a:spcAft>
            </a:pPr>
            <a:r>
              <a:rPr lang="es-ES" sz="1200" b="1">
                <a:solidFill>
                  <a:srgbClr val="094470"/>
                </a:solidFill>
                <a:latin typeface="FS Emeric Core"/>
                <a:cs typeface="Arial"/>
              </a:rPr>
              <a:t>Hidráulica </a:t>
            </a:r>
            <a:endParaRPr lang="es-ES" sz="1200">
              <a:solidFill>
                <a:srgbClr val="094470"/>
              </a:solidFill>
              <a:latin typeface="FS Emeric Core" panose="02000503040000020004" pitchFamily="2" charset="77"/>
              <a:cs typeface="Arial" pitchFamily="34" charset="0"/>
            </a:endParaRPr>
          </a:p>
          <a:p>
            <a:pPr eaLnBrk="0" hangingPunct="0">
              <a:spcAft>
                <a:spcPts val="500"/>
              </a:spcAft>
            </a:pPr>
            <a:r>
              <a:rPr lang="es-ES" sz="1000">
                <a:solidFill>
                  <a:srgbClr val="094470"/>
                </a:solidFill>
                <a:latin typeface="FS Emeric Light" panose="02000503040000020004" pitchFamily="2" charset="77"/>
                <a:cs typeface="Arial" pitchFamily="34" charset="0"/>
              </a:rPr>
              <a:t>72 MW de potencia instalada entre las instalaciones de Costa Rica y Panamá. </a:t>
            </a:r>
            <a:endParaRPr lang="es-ES_tradnl" sz="1000">
              <a:solidFill>
                <a:srgbClr val="094470"/>
              </a:solidFill>
              <a:latin typeface="FS Emeric Light" panose="02000503040000020004" pitchFamily="2" charset="77"/>
              <a:cs typeface="Arial" pitchFamily="34" charset="0"/>
            </a:endParaRPr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BDE55DA5-A9BA-3DA5-960A-1C505824B31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83829" y="4893906"/>
            <a:ext cx="356856" cy="92783"/>
          </a:xfrm>
          <a:prstGeom prst="rect">
            <a:avLst/>
          </a:prstGeom>
        </p:spPr>
      </p:pic>
      <p:sp>
        <p:nvSpPr>
          <p:cNvPr id="17" name="76 CuadroTexto">
            <a:extLst>
              <a:ext uri="{FF2B5EF4-FFF2-40B4-BE49-F238E27FC236}">
                <a16:creationId xmlns:a16="http://schemas.microsoft.com/office/drawing/2014/main" id="{93333CA1-BC76-D5E1-489E-1FFF4E219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3795" y="5155718"/>
            <a:ext cx="2011598" cy="1172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/>
          <a:p>
            <a:pPr eaLnBrk="0" hangingPunct="0">
              <a:spcAft>
                <a:spcPts val="500"/>
              </a:spcAft>
            </a:pPr>
            <a:r>
              <a:rPr lang="es-ES" sz="1200" b="1">
                <a:solidFill>
                  <a:srgbClr val="094470"/>
                </a:solidFill>
                <a:latin typeface="FS Emeric Core"/>
                <a:cs typeface="Arial"/>
              </a:rPr>
              <a:t>Ciclo combinado </a:t>
            </a:r>
            <a:endParaRPr lang="es-ES" sz="1200" b="1">
              <a:solidFill>
                <a:srgbClr val="094470"/>
              </a:solidFill>
              <a:latin typeface="FS Emeric Core" panose="02000503040000020004" pitchFamily="2" charset="77"/>
              <a:cs typeface="Arial" pitchFamily="34" charset="0"/>
            </a:endParaRPr>
          </a:p>
          <a:p>
            <a:pPr eaLnBrk="0" hangingPunct="0">
              <a:spcAft>
                <a:spcPts val="500"/>
              </a:spcAft>
            </a:pPr>
            <a:r>
              <a:rPr lang="es-ES" sz="1000">
                <a:latin typeface="FS Emeric Light" panose="02000503040000020004" pitchFamily="2" charset="77"/>
                <a:cs typeface="Arial" pitchFamily="34" charset="0"/>
              </a:rPr>
              <a:t>Tenemos una potencia instalada de centrales de ciclos combinados de 2.398 MW en México y 540 MW en Puerto Rico. También operamos una central de 516 MW para un cliente externo en México. </a:t>
            </a:r>
            <a:endParaRPr lang="es-ES_tradnl" sz="1000">
              <a:latin typeface="FS Emeric Light" panose="02000503040000020004" pitchFamily="2" charset="77"/>
              <a:cs typeface="Arial" pitchFamily="34" charset="0"/>
            </a:endParaRP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72B7631F-3D1D-5414-6B54-C68882336CC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93795" y="4683239"/>
            <a:ext cx="342581" cy="342581"/>
          </a:xfrm>
          <a:prstGeom prst="rect">
            <a:avLst/>
          </a:prstGeom>
        </p:spPr>
      </p:pic>
      <p:sp>
        <p:nvSpPr>
          <p:cNvPr id="18" name="76 CuadroTexto">
            <a:extLst>
              <a:ext uri="{FF2B5EF4-FFF2-40B4-BE49-F238E27FC236}">
                <a16:creationId xmlns:a16="http://schemas.microsoft.com/office/drawing/2014/main" id="{C63C5834-A8A3-D8F6-38A4-B1E3D4999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3063" y="5141225"/>
            <a:ext cx="1527232" cy="86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/>
          <a:p>
            <a:pPr eaLnBrk="0" hangingPunct="0">
              <a:spcAft>
                <a:spcPts val="500"/>
              </a:spcAft>
            </a:pPr>
            <a:r>
              <a:rPr lang="es-ES" sz="1200" b="1">
                <a:solidFill>
                  <a:srgbClr val="094470"/>
                </a:solidFill>
                <a:latin typeface="FS Emeric Core"/>
                <a:cs typeface="Arial"/>
              </a:rPr>
              <a:t>Térmicas </a:t>
            </a:r>
            <a:endParaRPr lang="es-ES" sz="1200">
              <a:solidFill>
                <a:srgbClr val="094470"/>
              </a:solidFill>
              <a:latin typeface="FS Emeric Core" panose="02000503040000020004" pitchFamily="2" charset="77"/>
              <a:cs typeface="Arial" pitchFamily="34" charset="0"/>
            </a:endParaRPr>
          </a:p>
          <a:p>
            <a:pPr eaLnBrk="0" hangingPunct="0">
              <a:spcAft>
                <a:spcPts val="500"/>
              </a:spcAft>
            </a:pPr>
            <a:r>
              <a:rPr lang="es-ES" sz="1000">
                <a:solidFill>
                  <a:srgbClr val="094470"/>
                </a:solidFill>
                <a:latin typeface="FS Emeric Light" panose="02000503040000020004" pitchFamily="2" charset="77"/>
                <a:cs typeface="Arial" pitchFamily="34" charset="0"/>
              </a:rPr>
              <a:t>Contamos con un parque de centrales térmicas que suman 190 MW en República Dominicana.</a:t>
            </a:r>
            <a:endParaRPr lang="es-ES_tradnl" sz="1000">
              <a:solidFill>
                <a:srgbClr val="094470"/>
              </a:solidFill>
              <a:latin typeface="FS Emeric Light" panose="02000503040000020004" pitchFamily="2" charset="77"/>
              <a:cs typeface="Arial" pitchFamily="34" charset="0"/>
            </a:endParaRPr>
          </a:p>
        </p:txBody>
      </p:sp>
      <p:pic>
        <p:nvPicPr>
          <p:cNvPr id="27" name="Gráfico 26">
            <a:extLst>
              <a:ext uri="{FF2B5EF4-FFF2-40B4-BE49-F238E27FC236}">
                <a16:creationId xmlns:a16="http://schemas.microsoft.com/office/drawing/2014/main" id="{EEAFE663-E73D-F39C-5726-69BEF2F4387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39052" y="4677738"/>
            <a:ext cx="385404" cy="299759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E3D7FA69-8D7D-3832-FAB8-B7FEF0EBDDE7}"/>
              </a:ext>
            </a:extLst>
          </p:cNvPr>
          <p:cNvGrpSpPr/>
          <p:nvPr/>
        </p:nvGrpSpPr>
        <p:grpSpPr>
          <a:xfrm>
            <a:off x="11790000" y="405174"/>
            <a:ext cx="1221368" cy="668844"/>
            <a:chOff x="9209245" y="405174"/>
            <a:chExt cx="1221368" cy="668844"/>
          </a:xfrm>
        </p:grpSpPr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D189C7E6-3EBD-26DD-1BE4-49F53965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209245" y="405174"/>
              <a:ext cx="1221368" cy="668844"/>
            </a:xfrm>
            <a:prstGeom prst="rect">
              <a:avLst/>
            </a:prstGeom>
          </p:spPr>
        </p:pic>
        <p:pic>
          <p:nvPicPr>
            <p:cNvPr id="29" name="Gráfico 28">
              <a:extLst>
                <a:ext uri="{FF2B5EF4-FFF2-40B4-BE49-F238E27FC236}">
                  <a16:creationId xmlns:a16="http://schemas.microsoft.com/office/drawing/2014/main" id="{0A791733-7DB6-DEF4-1205-773940075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209245" y="405174"/>
              <a:ext cx="1221368" cy="668844"/>
            </a:xfrm>
            <a:prstGeom prst="rect">
              <a:avLst/>
            </a:prstGeom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7F1C7113-4680-C278-00E2-2F37A0A4991F}"/>
              </a:ext>
            </a:extLst>
          </p:cNvPr>
          <p:cNvGrpSpPr/>
          <p:nvPr/>
        </p:nvGrpSpPr>
        <p:grpSpPr>
          <a:xfrm>
            <a:off x="4755758" y="1350636"/>
            <a:ext cx="7017260" cy="2527200"/>
            <a:chOff x="4755758" y="1350636"/>
            <a:chExt cx="7017260" cy="2527200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33D4151A-BBF9-1B85-1BE0-F73C81A8A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755758" y="1350636"/>
              <a:ext cx="6367692" cy="2527200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16DAEA63-FFF1-76B0-6703-A32CF88697DC}"/>
                </a:ext>
              </a:extLst>
            </p:cNvPr>
            <p:cNvSpPr txBox="1"/>
            <p:nvPr/>
          </p:nvSpPr>
          <p:spPr>
            <a:xfrm>
              <a:off x="5211681" y="2651827"/>
              <a:ext cx="590524" cy="226591"/>
            </a:xfrm>
            <a:prstGeom prst="rect">
              <a:avLst/>
            </a:prstGeom>
            <a:solidFill>
              <a:srgbClr val="FF7300"/>
            </a:solidFill>
          </p:spPr>
          <p:txBody>
            <a:bodyPr wrap="none" lIns="90000" tIns="36000" rIns="90000" bIns="36000" rtlCol="0" anchor="ctr" anchorCtr="0">
              <a:spAutoFit/>
            </a:bodyPr>
            <a:lstStyle/>
            <a:p>
              <a:r>
                <a:rPr lang="es-ES_tradnl" sz="1000">
                  <a:solidFill>
                    <a:schemeClr val="bg1"/>
                  </a:solidFill>
                  <a:latin typeface="FS Emeric Core" panose="02000503040000020004" pitchFamily="2" charset="77"/>
                </a:rPr>
                <a:t>México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84C634F6-4C41-0DC9-A535-2717B3A7FA0D}"/>
                </a:ext>
              </a:extLst>
            </p:cNvPr>
            <p:cNvSpPr txBox="1"/>
            <p:nvPr/>
          </p:nvSpPr>
          <p:spPr>
            <a:xfrm>
              <a:off x="5003291" y="2984964"/>
              <a:ext cx="798914" cy="226591"/>
            </a:xfrm>
            <a:prstGeom prst="rect">
              <a:avLst/>
            </a:prstGeom>
            <a:solidFill>
              <a:srgbClr val="FF7300"/>
            </a:solidFill>
          </p:spPr>
          <p:txBody>
            <a:bodyPr wrap="none" lIns="90000" tIns="36000" rIns="90000" bIns="36000" rtlCol="0" anchor="ctr" anchorCtr="0">
              <a:spAutoFit/>
            </a:bodyPr>
            <a:lstStyle/>
            <a:p>
              <a:r>
                <a:rPr lang="es-ES_tradnl" sz="1000">
                  <a:solidFill>
                    <a:schemeClr val="bg1"/>
                  </a:solidFill>
                  <a:latin typeface="FS Emeric Core" panose="02000503040000020004" pitchFamily="2" charset="77"/>
                </a:rPr>
                <a:t>Costa Rica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617967A3-DDF5-FFF6-DB89-E54F61F4737D}"/>
                </a:ext>
              </a:extLst>
            </p:cNvPr>
            <p:cNvSpPr txBox="1"/>
            <p:nvPr/>
          </p:nvSpPr>
          <p:spPr>
            <a:xfrm>
              <a:off x="5802205" y="3499934"/>
              <a:ext cx="473504" cy="226591"/>
            </a:xfrm>
            <a:prstGeom prst="rect">
              <a:avLst/>
            </a:prstGeom>
            <a:solidFill>
              <a:srgbClr val="FF7300"/>
            </a:solidFill>
          </p:spPr>
          <p:txBody>
            <a:bodyPr wrap="none" lIns="90000" tIns="36000" rIns="90000" bIns="36000" rtlCol="0" anchor="ctr" anchorCtr="0">
              <a:spAutoFit/>
            </a:bodyPr>
            <a:lstStyle/>
            <a:p>
              <a:r>
                <a:rPr lang="es-ES_tradnl" sz="1000">
                  <a:solidFill>
                    <a:schemeClr val="bg1"/>
                  </a:solidFill>
                  <a:latin typeface="FS Emeric Core" panose="02000503040000020004" pitchFamily="2" charset="77"/>
                </a:rPr>
                <a:t>Chile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E1290C15-9051-3246-47DD-C1DFFBCFBBB3}"/>
                </a:ext>
              </a:extLst>
            </p:cNvPr>
            <p:cNvSpPr txBox="1"/>
            <p:nvPr/>
          </p:nvSpPr>
          <p:spPr>
            <a:xfrm>
              <a:off x="6764643" y="2037804"/>
              <a:ext cx="1146766" cy="226591"/>
            </a:xfrm>
            <a:prstGeom prst="rect">
              <a:avLst/>
            </a:prstGeom>
            <a:solidFill>
              <a:srgbClr val="FF7300"/>
            </a:solidFill>
          </p:spPr>
          <p:txBody>
            <a:bodyPr wrap="none" lIns="90000" tIns="36000" rIns="90000" bIns="36000" rtlCol="0" anchor="ctr" anchorCtr="0">
              <a:spAutoFit/>
            </a:bodyPr>
            <a:lstStyle/>
            <a:p>
              <a:r>
                <a:rPr lang="es-ES_tradnl" sz="1000">
                  <a:solidFill>
                    <a:schemeClr val="bg1"/>
                  </a:solidFill>
                  <a:latin typeface="FS Emeric Core" panose="02000503040000020004" pitchFamily="2" charset="77"/>
                </a:rPr>
                <a:t>Rep. Dominicana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E4B4B663-F454-C600-2C18-6EF7F33637C4}"/>
                </a:ext>
              </a:extLst>
            </p:cNvPr>
            <p:cNvSpPr txBox="1"/>
            <p:nvPr/>
          </p:nvSpPr>
          <p:spPr>
            <a:xfrm>
              <a:off x="6764643" y="2320129"/>
              <a:ext cx="853417" cy="226591"/>
            </a:xfrm>
            <a:prstGeom prst="rect">
              <a:avLst/>
            </a:prstGeom>
            <a:solidFill>
              <a:srgbClr val="FF7300"/>
            </a:solidFill>
          </p:spPr>
          <p:txBody>
            <a:bodyPr wrap="none" lIns="90000" tIns="36000" rIns="90000" bIns="36000" rtlCol="0" anchor="ctr" anchorCtr="0">
              <a:spAutoFit/>
            </a:bodyPr>
            <a:lstStyle/>
            <a:p>
              <a:r>
                <a:rPr lang="es-ES_tradnl" sz="1000">
                  <a:solidFill>
                    <a:schemeClr val="bg1"/>
                  </a:solidFill>
                  <a:latin typeface="FS Emeric Core" panose="02000503040000020004" pitchFamily="2" charset="77"/>
                </a:rPr>
                <a:t>Puerto Rico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B9085A15-E614-254A-F0B6-7DB9299B9144}"/>
                </a:ext>
              </a:extLst>
            </p:cNvPr>
            <p:cNvSpPr txBox="1"/>
            <p:nvPr/>
          </p:nvSpPr>
          <p:spPr>
            <a:xfrm>
              <a:off x="7012924" y="2984964"/>
              <a:ext cx="502358" cy="226591"/>
            </a:xfrm>
            <a:prstGeom prst="rect">
              <a:avLst/>
            </a:prstGeom>
            <a:solidFill>
              <a:srgbClr val="FF7300"/>
            </a:solidFill>
          </p:spPr>
          <p:txBody>
            <a:bodyPr wrap="none" lIns="90000" tIns="36000" rIns="90000" bIns="36000" rtlCol="0" anchor="ctr" anchorCtr="0">
              <a:spAutoFit/>
            </a:bodyPr>
            <a:lstStyle/>
            <a:p>
              <a:r>
                <a:rPr lang="es-ES_tradnl" sz="1000">
                  <a:solidFill>
                    <a:schemeClr val="bg1"/>
                  </a:solidFill>
                  <a:latin typeface="FS Emeric Core" panose="02000503040000020004" pitchFamily="2" charset="77"/>
                </a:rPr>
                <a:t>Brasil</a:t>
              </a: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267902A9-7FFC-A6D2-FD51-61BB3419FB7A}"/>
                </a:ext>
              </a:extLst>
            </p:cNvPr>
            <p:cNvSpPr txBox="1"/>
            <p:nvPr/>
          </p:nvSpPr>
          <p:spPr>
            <a:xfrm>
              <a:off x="5003291" y="3236633"/>
              <a:ext cx="653041" cy="226591"/>
            </a:xfrm>
            <a:prstGeom prst="rect">
              <a:avLst/>
            </a:prstGeom>
            <a:solidFill>
              <a:srgbClr val="FF7300"/>
            </a:solidFill>
          </p:spPr>
          <p:txBody>
            <a:bodyPr wrap="none" lIns="90000" tIns="36000" rIns="90000" bIns="36000" rtlCol="0" anchor="ctr" anchorCtr="0">
              <a:spAutoFit/>
            </a:bodyPr>
            <a:lstStyle/>
            <a:p>
              <a:r>
                <a:rPr lang="es-ES_tradnl" sz="1000">
                  <a:solidFill>
                    <a:schemeClr val="bg1"/>
                  </a:solidFill>
                  <a:latin typeface="FS Emeric Core" panose="02000503040000020004" pitchFamily="2" charset="77"/>
                </a:rPr>
                <a:t>Panamá</a:t>
              </a: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E70A4243-95A4-35E1-58C4-AF0198B98766}"/>
                </a:ext>
              </a:extLst>
            </p:cNvPr>
            <p:cNvSpPr txBox="1"/>
            <p:nvPr/>
          </p:nvSpPr>
          <p:spPr>
            <a:xfrm>
              <a:off x="11070284" y="3469509"/>
              <a:ext cx="702734" cy="226591"/>
            </a:xfrm>
            <a:prstGeom prst="rect">
              <a:avLst/>
            </a:prstGeom>
            <a:solidFill>
              <a:srgbClr val="FF7300"/>
            </a:solidFill>
          </p:spPr>
          <p:txBody>
            <a:bodyPr wrap="none" lIns="90000" tIns="36000" rIns="90000" bIns="36000" rtlCol="0" anchor="ctr" anchorCtr="0">
              <a:spAutoFit/>
            </a:bodyPr>
            <a:lstStyle/>
            <a:p>
              <a:r>
                <a:rPr lang="es-ES_tradnl" sz="1000">
                  <a:solidFill>
                    <a:schemeClr val="bg1"/>
                  </a:solidFill>
                  <a:latin typeface="FS Emeric Core" panose="02000503040000020004" pitchFamily="2" charset="77"/>
                </a:rPr>
                <a:t>Australia</a:t>
              </a:r>
            </a:p>
          </p:txBody>
        </p:sp>
        <p:cxnSp>
          <p:nvCxnSpPr>
            <p:cNvPr id="14" name="Conector angular 13">
              <a:extLst>
                <a:ext uri="{FF2B5EF4-FFF2-40B4-BE49-F238E27FC236}">
                  <a16:creationId xmlns:a16="http://schemas.microsoft.com/office/drawing/2014/main" id="{350AA7AE-A3E2-D504-B14E-AD0AF1E860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205" y="2824390"/>
              <a:ext cx="301815" cy="273869"/>
            </a:xfrm>
            <a:prstGeom prst="bentConnector3">
              <a:avLst>
                <a:gd name="adj1" fmla="val 99443"/>
              </a:avLst>
            </a:prstGeom>
            <a:ln w="3175">
              <a:solidFill>
                <a:srgbClr val="FF73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angular 46">
              <a:extLst>
                <a:ext uri="{FF2B5EF4-FFF2-40B4-BE49-F238E27FC236}">
                  <a16:creationId xmlns:a16="http://schemas.microsoft.com/office/drawing/2014/main" id="{FAF36188-1F38-72E2-7706-7010F4696C9F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 flipV="1">
              <a:off x="5656332" y="2847768"/>
              <a:ext cx="530563" cy="502161"/>
            </a:xfrm>
            <a:prstGeom prst="bentConnector3">
              <a:avLst>
                <a:gd name="adj1" fmla="val 99071"/>
              </a:avLst>
            </a:prstGeom>
            <a:ln w="3175">
              <a:solidFill>
                <a:srgbClr val="FF73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angular 52">
              <a:extLst>
                <a:ext uri="{FF2B5EF4-FFF2-40B4-BE49-F238E27FC236}">
                  <a16:creationId xmlns:a16="http://schemas.microsoft.com/office/drawing/2014/main" id="{32C67C35-C564-8ABA-0D19-D7CD1C931FDF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rot="10800000" flipV="1">
              <a:off x="6441039" y="2151099"/>
              <a:ext cx="323605" cy="421161"/>
            </a:xfrm>
            <a:prstGeom prst="bentConnector2">
              <a:avLst/>
            </a:prstGeom>
            <a:ln w="3175">
              <a:solidFill>
                <a:srgbClr val="FF73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angular 55">
              <a:extLst>
                <a:ext uri="{FF2B5EF4-FFF2-40B4-BE49-F238E27FC236}">
                  <a16:creationId xmlns:a16="http://schemas.microsoft.com/office/drawing/2014/main" id="{9783C0DF-F490-C755-8B99-18C94B01573C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rot="10800000" flipV="1">
              <a:off x="6574389" y="2433425"/>
              <a:ext cx="190255" cy="138836"/>
            </a:xfrm>
            <a:prstGeom prst="bentConnector3">
              <a:avLst>
                <a:gd name="adj1" fmla="val 100065"/>
              </a:avLst>
            </a:prstGeom>
            <a:ln w="3175">
              <a:solidFill>
                <a:srgbClr val="FF73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76 CuadroTexto">
            <a:extLst>
              <a:ext uri="{FF2B5EF4-FFF2-40B4-BE49-F238E27FC236}">
                <a16:creationId xmlns:a16="http://schemas.microsoft.com/office/drawing/2014/main" id="{60350F60-85AB-9D38-7D2A-8DA7534A3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59" y="6501567"/>
            <a:ext cx="1459497" cy="31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spcAft>
                <a:spcPts val="500"/>
              </a:spcAft>
            </a:pPr>
            <a:r>
              <a:rPr lang="es-ES" sz="900">
                <a:solidFill>
                  <a:srgbClr val="094470"/>
                </a:solidFill>
                <a:latin typeface="FS Emeric Core" panose="02000503040000020004" pitchFamily="2" charset="77"/>
                <a:cs typeface="Arial" pitchFamily="34" charset="0"/>
              </a:rPr>
              <a:t>Potencia instalada</a:t>
            </a:r>
          </a:p>
          <a:p>
            <a:pPr eaLnBrk="0" hangingPunct="0">
              <a:lnSpc>
                <a:spcPts val="700"/>
              </a:lnSpc>
              <a:spcAft>
                <a:spcPts val="500"/>
              </a:spcAft>
            </a:pPr>
            <a:r>
              <a:rPr lang="es-ES" sz="1200" b="1">
                <a:solidFill>
                  <a:srgbClr val="FF7300"/>
                </a:solidFill>
                <a:latin typeface="FS Emeric SemiBold" panose="02000503040000020004" pitchFamily="2" charset="77"/>
                <a:cs typeface="Arial" pitchFamily="34" charset="0"/>
              </a:rPr>
              <a:t>1.198 MW</a:t>
            </a:r>
            <a:endParaRPr lang="es-ES_tradnl" sz="1200" b="1">
              <a:solidFill>
                <a:srgbClr val="FF7300"/>
              </a:solidFill>
              <a:latin typeface="FS Emeric SemiBold" panose="02000503040000020004" pitchFamily="2" charset="77"/>
              <a:cs typeface="Arial" pitchFamily="34" charset="0"/>
            </a:endParaRPr>
          </a:p>
        </p:txBody>
      </p:sp>
      <p:sp>
        <p:nvSpPr>
          <p:cNvPr id="65" name="76 CuadroTexto">
            <a:extLst>
              <a:ext uri="{FF2B5EF4-FFF2-40B4-BE49-F238E27FC236}">
                <a16:creationId xmlns:a16="http://schemas.microsoft.com/office/drawing/2014/main" id="{C92DFA33-D523-0ED6-F8A4-3413F351B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746" y="6908095"/>
            <a:ext cx="1459497" cy="31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/>
          <a:p>
            <a:pPr eaLnBrk="0" hangingPunct="0">
              <a:spcAft>
                <a:spcPts val="500"/>
              </a:spcAft>
            </a:pPr>
            <a:r>
              <a:rPr lang="es-ES" sz="900">
                <a:solidFill>
                  <a:srgbClr val="094470"/>
                </a:solidFill>
                <a:latin typeface="FS Emeric Core"/>
                <a:cs typeface="Arial"/>
              </a:rPr>
              <a:t>Potencia en construcción</a:t>
            </a:r>
          </a:p>
          <a:p>
            <a:pPr eaLnBrk="0" hangingPunct="0">
              <a:lnSpc>
                <a:spcPts val="700"/>
              </a:lnSpc>
              <a:spcAft>
                <a:spcPts val="500"/>
              </a:spcAft>
            </a:pPr>
            <a:r>
              <a:rPr lang="es-ES" sz="1200" b="1">
                <a:solidFill>
                  <a:srgbClr val="FF7300"/>
                </a:solidFill>
                <a:latin typeface="FS Emeric SemiBold"/>
                <a:cs typeface="Arial"/>
              </a:rPr>
              <a:t>488 MW</a:t>
            </a:r>
            <a:endParaRPr lang="es-ES_tradnl" sz="1200" b="1">
              <a:solidFill>
                <a:srgbClr val="FF7300"/>
              </a:solidFill>
              <a:latin typeface="FS Emeric SemiBold" panose="02000503040000020004" pitchFamily="2" charset="77"/>
              <a:cs typeface="Arial" pitchFamily="34" charset="0"/>
            </a:endParaRPr>
          </a:p>
        </p:txBody>
      </p:sp>
      <p:sp>
        <p:nvSpPr>
          <p:cNvPr id="66" name="76 CuadroTexto">
            <a:extLst>
              <a:ext uri="{FF2B5EF4-FFF2-40B4-BE49-F238E27FC236}">
                <a16:creationId xmlns:a16="http://schemas.microsoft.com/office/drawing/2014/main" id="{A27103D7-2FCB-532E-49D4-1FDE1E927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746" y="6501567"/>
            <a:ext cx="1459497" cy="31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/>
          <a:p>
            <a:pPr eaLnBrk="0" hangingPunct="0">
              <a:spcAft>
                <a:spcPts val="500"/>
              </a:spcAft>
            </a:pPr>
            <a:r>
              <a:rPr lang="es-ES" sz="900">
                <a:solidFill>
                  <a:srgbClr val="094470"/>
                </a:solidFill>
                <a:latin typeface="FS Emeric Core" panose="02000503040000020004" pitchFamily="2" charset="77"/>
                <a:cs typeface="Arial" pitchFamily="34" charset="0"/>
              </a:rPr>
              <a:t>Potencia instalada</a:t>
            </a:r>
          </a:p>
          <a:p>
            <a:pPr eaLnBrk="0" hangingPunct="0">
              <a:lnSpc>
                <a:spcPts val="700"/>
              </a:lnSpc>
              <a:spcAft>
                <a:spcPts val="500"/>
              </a:spcAft>
            </a:pPr>
            <a:r>
              <a:rPr lang="es-ES" sz="1200" b="1">
                <a:solidFill>
                  <a:srgbClr val="FF7300"/>
                </a:solidFill>
                <a:latin typeface="FS Emeric SemiBold"/>
                <a:cs typeface="Arial"/>
              </a:rPr>
              <a:t>315 MW</a:t>
            </a:r>
            <a:endParaRPr lang="es-ES_tradnl" sz="1200" b="1">
              <a:solidFill>
                <a:srgbClr val="FF7300"/>
              </a:solidFill>
              <a:latin typeface="FS Emeric SemiBold"/>
              <a:cs typeface="Arial"/>
            </a:endParaRPr>
          </a:p>
        </p:txBody>
      </p:sp>
      <p:sp>
        <p:nvSpPr>
          <p:cNvPr id="68" name="76 CuadroTexto">
            <a:extLst>
              <a:ext uri="{FF2B5EF4-FFF2-40B4-BE49-F238E27FC236}">
                <a16:creationId xmlns:a16="http://schemas.microsoft.com/office/drawing/2014/main" id="{F96EC608-5759-1C7B-29A8-55B2651BE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1932" y="6659066"/>
            <a:ext cx="1459497" cy="31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/>
          <a:p>
            <a:pPr eaLnBrk="0" hangingPunct="0">
              <a:spcAft>
                <a:spcPts val="500"/>
              </a:spcAft>
            </a:pPr>
            <a:r>
              <a:rPr lang="es-ES" sz="900">
                <a:solidFill>
                  <a:srgbClr val="094470"/>
                </a:solidFill>
                <a:latin typeface="FS Emeric Core" panose="02000503040000020004" pitchFamily="2" charset="77"/>
                <a:cs typeface="Arial" pitchFamily="34" charset="0"/>
              </a:rPr>
              <a:t>Potencia instalada</a:t>
            </a:r>
          </a:p>
          <a:p>
            <a:pPr eaLnBrk="0" hangingPunct="0">
              <a:lnSpc>
                <a:spcPts val="700"/>
              </a:lnSpc>
              <a:spcAft>
                <a:spcPts val="500"/>
              </a:spcAft>
            </a:pPr>
            <a:r>
              <a:rPr lang="es-ES" sz="1200" b="1">
                <a:solidFill>
                  <a:srgbClr val="FF7300"/>
                </a:solidFill>
                <a:latin typeface="FS Emeric SemiBold"/>
                <a:cs typeface="Arial"/>
              </a:rPr>
              <a:t>72 MW</a:t>
            </a:r>
            <a:endParaRPr lang="es-ES_tradnl" sz="1200" b="1">
              <a:solidFill>
                <a:srgbClr val="FF7300"/>
              </a:solidFill>
              <a:latin typeface="FS Emeric SemiBold"/>
              <a:cs typeface="Arial"/>
            </a:endParaRPr>
          </a:p>
        </p:txBody>
      </p:sp>
      <p:sp>
        <p:nvSpPr>
          <p:cNvPr id="70" name="76 CuadroTexto">
            <a:extLst>
              <a:ext uri="{FF2B5EF4-FFF2-40B4-BE49-F238E27FC236}">
                <a16:creationId xmlns:a16="http://schemas.microsoft.com/office/drawing/2014/main" id="{47CC3EE1-ECF3-7B3F-0E5E-016D3D3A3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269" y="6659399"/>
            <a:ext cx="1459497" cy="31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spcAft>
                <a:spcPts val="500"/>
              </a:spcAft>
            </a:pPr>
            <a:r>
              <a:rPr lang="es-ES" sz="900">
                <a:solidFill>
                  <a:srgbClr val="094470"/>
                </a:solidFill>
                <a:latin typeface="FS Emeric Core" panose="02000503040000020004" pitchFamily="2" charset="77"/>
                <a:cs typeface="Arial" pitchFamily="34" charset="0"/>
              </a:rPr>
              <a:t>Potencia instalada</a:t>
            </a:r>
          </a:p>
          <a:p>
            <a:pPr eaLnBrk="0" hangingPunct="0">
              <a:lnSpc>
                <a:spcPts val="700"/>
              </a:lnSpc>
              <a:spcAft>
                <a:spcPts val="500"/>
              </a:spcAft>
            </a:pPr>
            <a:r>
              <a:rPr lang="es-ES" sz="1200" b="1">
                <a:solidFill>
                  <a:srgbClr val="FF7300"/>
                </a:solidFill>
                <a:latin typeface="FS Emeric SemiBold" panose="02000503040000020004" pitchFamily="2" charset="77"/>
                <a:cs typeface="Arial" pitchFamily="34" charset="0"/>
              </a:rPr>
              <a:t>2.938 MW</a:t>
            </a:r>
            <a:endParaRPr lang="es-ES_tradnl" sz="1200" b="1">
              <a:solidFill>
                <a:srgbClr val="FF7300"/>
              </a:solidFill>
              <a:latin typeface="FS Emeric SemiBold" panose="02000503040000020004" pitchFamily="2" charset="77"/>
              <a:cs typeface="Arial" pitchFamily="34" charset="0"/>
            </a:endParaRPr>
          </a:p>
        </p:txBody>
      </p:sp>
      <p:sp>
        <p:nvSpPr>
          <p:cNvPr id="72" name="76 CuadroTexto">
            <a:extLst>
              <a:ext uri="{FF2B5EF4-FFF2-40B4-BE49-F238E27FC236}">
                <a16:creationId xmlns:a16="http://schemas.microsoft.com/office/drawing/2014/main" id="{2C78AC9C-7D5C-2026-C646-EB221BC61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0798" y="6659399"/>
            <a:ext cx="1459497" cy="31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spcAft>
                <a:spcPts val="500"/>
              </a:spcAft>
            </a:pPr>
            <a:r>
              <a:rPr lang="es-ES" sz="900">
                <a:solidFill>
                  <a:srgbClr val="094470"/>
                </a:solidFill>
                <a:latin typeface="FS Emeric Core" panose="02000503040000020004" pitchFamily="2" charset="77"/>
                <a:cs typeface="Arial" pitchFamily="34" charset="0"/>
              </a:rPr>
              <a:t>Potencia instalada</a:t>
            </a:r>
          </a:p>
          <a:p>
            <a:pPr eaLnBrk="0" hangingPunct="0">
              <a:lnSpc>
                <a:spcPts val="700"/>
              </a:lnSpc>
              <a:spcAft>
                <a:spcPts val="500"/>
              </a:spcAft>
            </a:pPr>
            <a:r>
              <a:rPr lang="es-ES" sz="1200" b="1">
                <a:solidFill>
                  <a:srgbClr val="FF7300"/>
                </a:solidFill>
                <a:latin typeface="FS Emeric SemiBold" panose="02000503040000020004" pitchFamily="2" charset="77"/>
                <a:cs typeface="Arial" pitchFamily="34" charset="0"/>
              </a:rPr>
              <a:t>190 MW</a:t>
            </a:r>
            <a:endParaRPr lang="es-ES_tradnl" sz="1200" b="1">
              <a:solidFill>
                <a:srgbClr val="FF7300"/>
              </a:solidFill>
              <a:latin typeface="FS Emeric SemiBold" panose="02000503040000020004" pitchFamily="2" charset="77"/>
              <a:cs typeface="Arial" pitchFamily="34" charset="0"/>
            </a:endParaRPr>
          </a:p>
        </p:txBody>
      </p:sp>
      <p:sp>
        <p:nvSpPr>
          <p:cNvPr id="44" name="24 Rectángulo">
            <a:extLst>
              <a:ext uri="{FF2B5EF4-FFF2-40B4-BE49-F238E27FC236}">
                <a16:creationId xmlns:a16="http://schemas.microsoft.com/office/drawing/2014/main" id="{2350E02C-0990-FDD6-2341-66E5BA267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464" y="2502641"/>
            <a:ext cx="3429365" cy="92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/>
          <a:p>
            <a:pPr marL="179070" indent="-179070" eaLnBrk="0" hangingPunct="0">
              <a:lnSpc>
                <a:spcPts val="2500"/>
              </a:lnSpc>
              <a:buBlip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</a:buBlip>
              <a:tabLst>
                <a:tab pos="2930525" algn="r"/>
              </a:tabLst>
            </a:pPr>
            <a:r>
              <a:rPr lang="es-ES_tradnl" sz="1200">
                <a:solidFill>
                  <a:schemeClr val="bg1"/>
                </a:solidFill>
                <a:latin typeface="FS Emeric"/>
                <a:cs typeface="Arial"/>
              </a:rPr>
              <a:t>Potencia instalada en operación	 </a:t>
            </a:r>
            <a:r>
              <a:rPr lang="es-ES_tradnl" sz="1200" b="1">
                <a:solidFill>
                  <a:srgbClr val="EE7307"/>
                </a:solidFill>
                <a:latin typeface="FS Emeric"/>
                <a:cs typeface="Arial"/>
              </a:rPr>
              <a:t>4.912 </a:t>
            </a:r>
            <a:r>
              <a:rPr lang="es-ES_tradnl" sz="1200">
                <a:solidFill>
                  <a:srgbClr val="EE7307"/>
                </a:solidFill>
                <a:latin typeface="FS Emeric"/>
                <a:cs typeface="Arial"/>
              </a:rPr>
              <a:t>MW</a:t>
            </a:r>
            <a:endParaRPr lang="es-ES">
              <a:latin typeface="FS Emeric"/>
            </a:endParaRPr>
          </a:p>
          <a:p>
            <a:pPr marL="179070" indent="-179070" eaLnBrk="0" hangingPunct="0">
              <a:lnSpc>
                <a:spcPts val="2500"/>
              </a:lnSpc>
              <a:buBlip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</a:buBlip>
              <a:tabLst>
                <a:tab pos="2930525" algn="r"/>
              </a:tabLst>
            </a:pPr>
            <a:r>
              <a:rPr lang="es-ES_tradnl" sz="1200">
                <a:solidFill>
                  <a:schemeClr val="bg1"/>
                </a:solidFill>
                <a:latin typeface="FS Emeric"/>
                <a:cs typeface="Arial"/>
              </a:rPr>
              <a:t>Potencia en construcción  	  </a:t>
            </a:r>
            <a:r>
              <a:rPr lang="es-ES_tradnl" sz="1200" b="1">
                <a:solidFill>
                  <a:srgbClr val="EE7307"/>
                </a:solidFill>
                <a:latin typeface="FS Emeric"/>
                <a:cs typeface="Arial"/>
              </a:rPr>
              <a:t>360 </a:t>
            </a:r>
            <a:r>
              <a:rPr lang="es-ES_tradnl" sz="1200">
                <a:solidFill>
                  <a:srgbClr val="EE7307"/>
                </a:solidFill>
                <a:latin typeface="FS Emeric"/>
                <a:cs typeface="Arial"/>
              </a:rPr>
              <a:t>MW</a:t>
            </a:r>
            <a:endParaRPr lang="es-ES_tradnl" sz="1200" b="1">
              <a:solidFill>
                <a:srgbClr val="EE7307"/>
              </a:solidFill>
              <a:latin typeface="FS Emeric"/>
              <a:cs typeface="Arial"/>
            </a:endParaRPr>
          </a:p>
          <a:p>
            <a:pPr marL="179070" indent="-179070" eaLnBrk="0" hangingPunct="0">
              <a:lnSpc>
                <a:spcPts val="2500"/>
              </a:lnSpc>
              <a:buFont typeface="Arial"/>
              <a:buBlip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</a:buBlip>
              <a:tabLst>
                <a:tab pos="2930525" algn="r"/>
              </a:tabLst>
            </a:pPr>
            <a:r>
              <a:rPr lang="es-ES_tradnl" sz="1200">
                <a:solidFill>
                  <a:schemeClr val="bg1"/>
                </a:solidFill>
                <a:latin typeface="FS Emeric"/>
                <a:cs typeface="Arial"/>
              </a:rPr>
              <a:t>Total operación + construcción  </a:t>
            </a:r>
            <a:r>
              <a:rPr lang="es-ES" sz="1200" b="1">
                <a:solidFill>
                  <a:srgbClr val="EE7307"/>
                </a:solidFill>
                <a:latin typeface="FS Emeric"/>
                <a:cs typeface="Arial"/>
              </a:rPr>
              <a:t>5.273 </a:t>
            </a:r>
            <a:r>
              <a:rPr lang="es-ES" sz="1200">
                <a:solidFill>
                  <a:srgbClr val="EE7307"/>
                </a:solidFill>
                <a:latin typeface="FS Emeric"/>
                <a:cs typeface="Arial"/>
              </a:rPr>
              <a:t>MW</a:t>
            </a:r>
            <a:endParaRPr lang="es-ES_tradnl" sz="1200" spc="-100" baseline="30000">
              <a:solidFill>
                <a:schemeClr val="bg1"/>
              </a:solidFill>
              <a:latin typeface="FS Emeric"/>
              <a:cs typeface="Arial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27E124CD-EDA4-2403-D2B9-361C831EE02E}"/>
              </a:ext>
            </a:extLst>
          </p:cNvPr>
          <p:cNvCxnSpPr/>
          <p:nvPr/>
        </p:nvCxnSpPr>
        <p:spPr>
          <a:xfrm>
            <a:off x="954464" y="2408870"/>
            <a:ext cx="3156433" cy="0"/>
          </a:xfrm>
          <a:prstGeom prst="line">
            <a:avLst/>
          </a:prstGeom>
          <a:ln w="3175">
            <a:solidFill>
              <a:srgbClr val="F4F4F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Agrupar 6">
            <a:extLst>
              <a:ext uri="{FF2B5EF4-FFF2-40B4-BE49-F238E27FC236}">
                <a16:creationId xmlns:a16="http://schemas.microsoft.com/office/drawing/2014/main" id="{CDA0ADBE-A3BB-4A1A-9711-59D26023B62B}"/>
              </a:ext>
            </a:extLst>
          </p:cNvPr>
          <p:cNvGrpSpPr/>
          <p:nvPr/>
        </p:nvGrpSpPr>
        <p:grpSpPr>
          <a:xfrm>
            <a:off x="11402515" y="4682559"/>
            <a:ext cx="1800000" cy="1631844"/>
            <a:chOff x="12566552" y="4504042"/>
            <a:chExt cx="1800000" cy="1631844"/>
          </a:xfrm>
        </p:grpSpPr>
        <p:pic>
          <p:nvPicPr>
            <p:cNvPr id="42" name="Gráfico 34">
              <a:extLst>
                <a:ext uri="{FF2B5EF4-FFF2-40B4-BE49-F238E27FC236}">
                  <a16:creationId xmlns:a16="http://schemas.microsoft.com/office/drawing/2014/main" id="{1F212137-D6C2-45A8-A03E-3DB07869A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2566552" y="4504042"/>
              <a:ext cx="360000" cy="296000"/>
            </a:xfrm>
            <a:prstGeom prst="rect">
              <a:avLst/>
            </a:prstGeom>
          </p:spPr>
        </p:pic>
        <p:sp>
          <p:nvSpPr>
            <p:cNvPr id="43" name="76 CuadroTexto">
              <a:extLst>
                <a:ext uri="{FF2B5EF4-FFF2-40B4-BE49-F238E27FC236}">
                  <a16:creationId xmlns:a16="http://schemas.microsoft.com/office/drawing/2014/main" id="{9E7927DF-5ADA-48E7-99F7-80177A2BC1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66552" y="4963770"/>
              <a:ext cx="1800000" cy="1172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t">
              <a:spAutoFit/>
            </a:bodyPr>
            <a:lstStyle/>
            <a:p>
              <a:pPr eaLnBrk="0" hangingPunct="0">
                <a:spcAft>
                  <a:spcPts val="500"/>
                </a:spcAft>
              </a:pPr>
              <a:r>
                <a:rPr lang="es-ES_tradnl" sz="1200" b="1">
                  <a:latin typeface="FS Emeric Core"/>
                  <a:ea typeface="FS Emeric Core" charset="0"/>
                  <a:cs typeface="FS Emeric Core" charset="0"/>
                </a:rPr>
                <a:t>Almacenamiento</a:t>
              </a:r>
              <a:endParaRPr lang="es-ES" sz="1200" b="1">
                <a:solidFill>
                  <a:srgbClr val="094470"/>
                </a:solidFill>
                <a:latin typeface="FS Emeric Core"/>
                <a:cs typeface="Arial" pitchFamily="34" charset="0"/>
              </a:endParaRPr>
            </a:p>
            <a:p>
              <a:pPr eaLnBrk="0" hangingPunct="0">
                <a:spcAft>
                  <a:spcPts val="500"/>
                </a:spcAft>
              </a:pPr>
              <a:r>
                <a:rPr lang="es-ES" sz="1000">
                  <a:latin typeface="FS Emeric Light"/>
                  <a:ea typeface="FS Emeric Light" charset="0"/>
                  <a:cs typeface="FS Emeric Light" charset="0"/>
                </a:rPr>
                <a:t>Contamos con un sistema de almacenamiento stand-alone de energía con baterías de 10MW / 20 </a:t>
              </a:r>
              <a:r>
                <a:rPr lang="es-ES" sz="1000" err="1">
                  <a:latin typeface="FS Emeric Light"/>
                  <a:ea typeface="FS Emeric Light" charset="0"/>
                  <a:cs typeface="FS Emeric Light" charset="0"/>
                </a:rPr>
                <a:t>MWh</a:t>
              </a:r>
              <a:r>
                <a:rPr lang="es-ES" sz="1000">
                  <a:latin typeface="FS Emeric Light"/>
                  <a:ea typeface="FS Emeric Light" charset="0"/>
                  <a:cs typeface="FS Emeric Light" charset="0"/>
                </a:rPr>
                <a:t> y un sistema PV+BESS de 55 MW / 220 </a:t>
              </a:r>
              <a:r>
                <a:rPr lang="es-ES" sz="1000" err="1">
                  <a:latin typeface="FS Emeric Light"/>
                  <a:ea typeface="FS Emeric Light" charset="0"/>
                  <a:cs typeface="FS Emeric Light" charset="0"/>
                </a:rPr>
                <a:t>MWh</a:t>
              </a:r>
              <a:r>
                <a:rPr lang="es-ES" sz="1000">
                  <a:latin typeface="FS Emeric Light"/>
                  <a:ea typeface="FS Emeric Light" charset="0"/>
                  <a:cs typeface="FS Emeric Light" charset="0"/>
                </a:rPr>
                <a:t> en Australia .</a:t>
              </a:r>
              <a:endParaRPr lang="es-ES_tradnl" sz="1000">
                <a:solidFill>
                  <a:srgbClr val="094470"/>
                </a:solidFill>
                <a:latin typeface="FS Emeric Light"/>
                <a:ea typeface="FS Emeric Light" charset="0"/>
                <a:cs typeface="FS Emeric Light" charset="0"/>
              </a:endParaRPr>
            </a:p>
          </p:txBody>
        </p:sp>
      </p:grpSp>
      <p:sp>
        <p:nvSpPr>
          <p:cNvPr id="45" name="76 CuadroTexto">
            <a:extLst>
              <a:ext uri="{FF2B5EF4-FFF2-40B4-BE49-F238E27FC236}">
                <a16:creationId xmlns:a16="http://schemas.microsoft.com/office/drawing/2014/main" id="{87CD38BF-CEA3-43BE-9613-B681789F5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0086" y="6424746"/>
            <a:ext cx="1459497" cy="463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/>
          <a:p>
            <a:pPr eaLnBrk="0" hangingPunct="0">
              <a:spcAft>
                <a:spcPts val="500"/>
              </a:spcAft>
            </a:pPr>
            <a:r>
              <a:rPr lang="es-ES" sz="900">
                <a:solidFill>
                  <a:srgbClr val="094470"/>
                </a:solidFill>
                <a:latin typeface="FS Emeric Core" panose="02000503040000020004" pitchFamily="2" charset="77"/>
                <a:cs typeface="Arial" pitchFamily="34" charset="0"/>
              </a:rPr>
              <a:t>Potencia instalada</a:t>
            </a:r>
          </a:p>
          <a:p>
            <a:pPr eaLnBrk="0" hangingPunct="0">
              <a:lnSpc>
                <a:spcPts val="700"/>
              </a:lnSpc>
              <a:spcAft>
                <a:spcPts val="500"/>
              </a:spcAft>
            </a:pPr>
            <a:r>
              <a:rPr lang="es-ES" sz="1200" b="1">
                <a:solidFill>
                  <a:srgbClr val="FF7300"/>
                </a:solidFill>
                <a:latin typeface="FS Emeric SemiBold" panose="02000503040000020004" pitchFamily="2" charset="77"/>
                <a:cs typeface="Arial" pitchFamily="34" charset="0"/>
              </a:rPr>
              <a:t>65 MW / 240 </a:t>
            </a:r>
            <a:r>
              <a:rPr lang="es-ES" sz="1200" b="1" err="1">
                <a:solidFill>
                  <a:srgbClr val="FF7300"/>
                </a:solidFill>
                <a:latin typeface="FS Emeric SemiBold" panose="02000503040000020004" pitchFamily="2" charset="77"/>
                <a:cs typeface="Arial" pitchFamily="34" charset="0"/>
              </a:rPr>
              <a:t>MWh</a:t>
            </a:r>
            <a:endParaRPr lang="es-ES" sz="1200" b="1">
              <a:solidFill>
                <a:srgbClr val="FF7300"/>
              </a:solidFill>
              <a:latin typeface="FS Emeric SemiBold" panose="02000503040000020004" pitchFamily="2" charset="77"/>
              <a:cs typeface="Arial" pitchFamily="34" charset="0"/>
            </a:endParaRPr>
          </a:p>
          <a:p>
            <a:pPr eaLnBrk="0" hangingPunct="0">
              <a:lnSpc>
                <a:spcPts val="700"/>
              </a:lnSpc>
              <a:spcAft>
                <a:spcPts val="500"/>
              </a:spcAft>
            </a:pPr>
            <a:endParaRPr lang="es-ES" sz="1050">
              <a:solidFill>
                <a:srgbClr val="094470"/>
              </a:solidFill>
              <a:latin typeface="FS Emeric Core" panose="02000503040000020004" pitchFamily="2" charset="77"/>
              <a:cs typeface="Arial" pitchFamily="34" charset="0"/>
            </a:endParaRPr>
          </a:p>
        </p:txBody>
      </p:sp>
      <p:sp>
        <p:nvSpPr>
          <p:cNvPr id="6" name="76 CuadroTexto">
            <a:extLst>
              <a:ext uri="{FF2B5EF4-FFF2-40B4-BE49-F238E27FC236}">
                <a16:creationId xmlns:a16="http://schemas.microsoft.com/office/drawing/2014/main" id="{E1C25406-E116-68BB-DB3F-C093CD8F9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877" y="3628678"/>
            <a:ext cx="2265468" cy="55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/>
          <a:p>
            <a:pPr eaLnBrk="0" hangingPunct="0">
              <a:spcAft>
                <a:spcPts val="500"/>
              </a:spcAft>
            </a:pPr>
            <a:endParaRPr lang="es-ES" sz="1200" b="1">
              <a:solidFill>
                <a:srgbClr val="094470"/>
              </a:solidFill>
              <a:latin typeface="FS Emeric Core" panose="02000503040000020004" pitchFamily="2" charset="77"/>
              <a:cs typeface="Arial" pitchFamily="34" charset="0"/>
            </a:endParaRPr>
          </a:p>
          <a:p>
            <a:r>
              <a:rPr lang="es-ES" sz="900">
                <a:solidFill>
                  <a:schemeClr val="bg1"/>
                </a:solidFill>
                <a:latin typeface="FS Emeric Light"/>
                <a:cs typeface="Arial"/>
              </a:rPr>
              <a:t>* a cierre del primer semestre de 2025 </a:t>
            </a:r>
          </a:p>
          <a:p>
            <a:pPr>
              <a:spcAft>
                <a:spcPts val="500"/>
              </a:spcAft>
            </a:pPr>
            <a:endParaRPr lang="es-ES" sz="1000">
              <a:solidFill>
                <a:srgbClr val="094470"/>
              </a:solidFill>
              <a:latin typeface="FS Emeric Ligh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6269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9">
            <a:extLst>
              <a:ext uri="{FF2B5EF4-FFF2-40B4-BE49-F238E27FC236}">
                <a16:creationId xmlns:a16="http://schemas.microsoft.com/office/drawing/2014/main" id="{715C2853-B20D-A31F-7D95-059FDA4E7C45}"/>
              </a:ext>
            </a:extLst>
          </p:cNvPr>
          <p:cNvSpPr txBox="1">
            <a:spLocks/>
          </p:cNvSpPr>
          <p:nvPr/>
        </p:nvSpPr>
        <p:spPr>
          <a:xfrm>
            <a:off x="720000" y="567045"/>
            <a:ext cx="5814220" cy="39248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rtl="0" eaLnBrk="1" fontAlgn="base" hangingPunct="1">
              <a:lnSpc>
                <a:spcPct val="92000"/>
              </a:lnSpc>
              <a:spcBef>
                <a:spcPts val="0"/>
              </a:spcBef>
              <a:spcAft>
                <a:spcPct val="0"/>
              </a:spcAft>
              <a:defRPr lang="es-ES" sz="2400" b="1" kern="0" spc="-27" dirty="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610073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220146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830218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244028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defTabSz="914400">
              <a:defRPr/>
            </a:pPr>
            <a:r>
              <a:rPr lang="es-ES" sz="2720">
                <a:solidFill>
                  <a:srgbClr val="FF7300"/>
                </a:solidFill>
                <a:latin typeface="FS Emeric SemiBold" panose="02000503040000020004" pitchFamily="2" charset="77"/>
              </a:rPr>
              <a:t>5. </a:t>
            </a:r>
            <a:r>
              <a:rPr lang="es-ES" sz="2720">
                <a:solidFill>
                  <a:srgbClr val="004571"/>
                </a:solidFill>
                <a:latin typeface="FS Emeric SemiBold" panose="02000503040000020004" pitchFamily="2" charset="77"/>
              </a:rPr>
              <a:t>Principales proyectos en operación</a:t>
            </a:r>
          </a:p>
        </p:txBody>
      </p:sp>
      <p:grpSp>
        <p:nvGrpSpPr>
          <p:cNvPr id="59" name="Grupo 58">
            <a:extLst>
              <a:ext uri="{FF2B5EF4-FFF2-40B4-BE49-F238E27FC236}">
                <a16:creationId xmlns:a16="http://schemas.microsoft.com/office/drawing/2014/main" id="{88E63BB7-BE68-AA28-EAA0-8517D2D49C85}"/>
              </a:ext>
            </a:extLst>
          </p:cNvPr>
          <p:cNvGrpSpPr/>
          <p:nvPr/>
        </p:nvGrpSpPr>
        <p:grpSpPr>
          <a:xfrm>
            <a:off x="11790000" y="405174"/>
            <a:ext cx="1221368" cy="668844"/>
            <a:chOff x="9209245" y="405174"/>
            <a:chExt cx="1221368" cy="668844"/>
          </a:xfrm>
        </p:grpSpPr>
        <p:pic>
          <p:nvPicPr>
            <p:cNvPr id="60" name="Gráfico 59">
              <a:extLst>
                <a:ext uri="{FF2B5EF4-FFF2-40B4-BE49-F238E27FC236}">
                  <a16:creationId xmlns:a16="http://schemas.microsoft.com/office/drawing/2014/main" id="{38EC69D0-A463-69EE-7166-C84A16C88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09245" y="405174"/>
              <a:ext cx="1221368" cy="668844"/>
            </a:xfrm>
            <a:prstGeom prst="rect">
              <a:avLst/>
            </a:prstGeom>
          </p:spPr>
        </p:pic>
        <p:pic>
          <p:nvPicPr>
            <p:cNvPr id="61" name="Gráfico 60">
              <a:extLst>
                <a:ext uri="{FF2B5EF4-FFF2-40B4-BE49-F238E27FC236}">
                  <a16:creationId xmlns:a16="http://schemas.microsoft.com/office/drawing/2014/main" id="{630E655D-EBBD-7B32-06C2-7183DABED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09245" y="405174"/>
              <a:ext cx="1221368" cy="668844"/>
            </a:xfrm>
            <a:prstGeom prst="rect">
              <a:avLst/>
            </a:prstGeom>
          </p:spPr>
        </p:pic>
      </p:grpSp>
      <p:pic>
        <p:nvPicPr>
          <p:cNvPr id="62" name="Imagen 61">
            <a:extLst>
              <a:ext uri="{FF2B5EF4-FFF2-40B4-BE49-F238E27FC236}">
                <a16:creationId xmlns:a16="http://schemas.microsoft.com/office/drawing/2014/main" id="{477E8B54-4C4D-EE30-95D8-9E88596458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462"/>
          <a:stretch/>
        </p:blipFill>
        <p:spPr>
          <a:xfrm>
            <a:off x="0" y="4606850"/>
            <a:ext cx="13444538" cy="33887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08E2973-6400-4295-B3F6-327C9338CF36}"/>
              </a:ext>
            </a:extLst>
          </p:cNvPr>
          <p:cNvSpPr txBox="1"/>
          <p:nvPr/>
        </p:nvSpPr>
        <p:spPr>
          <a:xfrm>
            <a:off x="6518527" y="2759421"/>
            <a:ext cx="2682483" cy="16337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6695" indent="-219075" eaLnBrk="0" hangingPunct="0">
              <a:lnSpc>
                <a:spcPts val="1300"/>
              </a:lnSpc>
              <a:spcAft>
                <a:spcPts val="500"/>
              </a:spcAft>
              <a:tabLst>
                <a:tab pos="82550" algn="l"/>
              </a:tabLst>
            </a:pPr>
            <a:r>
              <a:rPr lang="es-ES" sz="1200" b="1">
                <a:solidFill>
                  <a:srgbClr val="FF7300"/>
                </a:solidFill>
                <a:latin typeface="FS Emeric Light" panose="02000503040000020004" pitchFamily="2" charset="0"/>
                <a:cs typeface="Arial"/>
              </a:rPr>
              <a:t> ACT </a:t>
            </a:r>
            <a:r>
              <a:rPr lang="es-ES" sz="1200" b="1" err="1">
                <a:solidFill>
                  <a:srgbClr val="FF7300"/>
                </a:solidFill>
                <a:latin typeface="FS Emeric Light" panose="02000503040000020004" pitchFamily="2" charset="0"/>
                <a:cs typeface="Arial"/>
              </a:rPr>
              <a:t>Battery</a:t>
            </a:r>
            <a:endParaRPr lang="es-ES" sz="1200" b="1">
              <a:solidFill>
                <a:srgbClr val="FF7300"/>
              </a:solidFill>
              <a:latin typeface="FS Emeric Light" panose="02000503040000020004" pitchFamily="2" charset="0"/>
              <a:cs typeface="Arial" pitchFamily="34" charset="0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82550" algn="l"/>
              </a:tabLst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Ubicación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: Canberra ACT (Territorio de la Capital Australiana) </a:t>
            </a:r>
            <a:endParaRPr lang="es-ES" sz="1000">
              <a:solidFill>
                <a:srgbClr val="094470"/>
              </a:solidFill>
              <a:latin typeface="FS Emeric Light" panose="02000503040000020004" pitchFamily="2" charset="0"/>
              <a:cs typeface="Arial" pitchFamily="34" charset="0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Tecnología: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almacenamiento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Potencia: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10 MW /</a:t>
            </a: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 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20 </a:t>
            </a:r>
            <a:r>
              <a:rPr lang="es-ES" sz="1000" err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MWh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  </a:t>
            </a:r>
            <a:endParaRPr lang="es-ES" sz="1000">
              <a:solidFill>
                <a:srgbClr val="094470"/>
              </a:solidFill>
              <a:latin typeface="FS Emeric Light" panose="02000503040000020004" pitchFamily="2" charset="0"/>
              <a:cs typeface="Arial" pitchFamily="34" charset="0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En operación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: desde 2022</a:t>
            </a:r>
            <a:endParaRPr lang="es-ES" sz="1000">
              <a:solidFill>
                <a:srgbClr val="094470"/>
              </a:solidFill>
              <a:latin typeface="FS Emeric Light" panose="02000503040000020004" pitchFamily="2" charset="0"/>
              <a:cs typeface="Arial" pitchFamily="34" charset="0"/>
            </a:endParaRPr>
          </a:p>
          <a:p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7DBAC7F-F62A-418A-9AE1-05FC2D957191}"/>
              </a:ext>
            </a:extLst>
          </p:cNvPr>
          <p:cNvSpPr txBox="1"/>
          <p:nvPr/>
        </p:nvSpPr>
        <p:spPr>
          <a:xfrm>
            <a:off x="320675" y="1363038"/>
            <a:ext cx="3359242" cy="11018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6695" indent="-219075" eaLnBrk="0" hangingPunct="0">
              <a:lnSpc>
                <a:spcPts val="1300"/>
              </a:lnSpc>
              <a:spcAft>
                <a:spcPts val="500"/>
              </a:spcAft>
              <a:tabLst>
                <a:tab pos="82550" algn="l"/>
              </a:tabLst>
            </a:pPr>
            <a:r>
              <a:rPr lang="es-ES" sz="1200" b="1">
                <a:solidFill>
                  <a:srgbClr val="FF7300"/>
                </a:solidFill>
                <a:latin typeface="FS Emeric Light" panose="02000503040000020004" pitchFamily="2" charset="0"/>
                <a:cs typeface="Arial" pitchFamily="34" charset="0"/>
              </a:rPr>
              <a:t>Centrales de ciclo combinado Tuxpan III y IV</a:t>
            </a:r>
            <a:endParaRPr lang="es-ES" sz="1000" b="1">
              <a:solidFill>
                <a:srgbClr val="094470"/>
              </a:solidFill>
              <a:latin typeface="FS Emeric Light" panose="02000503040000020004" pitchFamily="2" charset="0"/>
              <a:cs typeface="Arial" pitchFamily="34" charset="0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Ubicación: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Tuxpan, Veracruz (México)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Tecnología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: ciclo combinado 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Potencia: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1.180 MW  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En operación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: desde 2003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765EA0E-E7EC-4C4F-9F11-4116779BA3E9}"/>
              </a:ext>
            </a:extLst>
          </p:cNvPr>
          <p:cNvSpPr txBox="1"/>
          <p:nvPr/>
        </p:nvSpPr>
        <p:spPr>
          <a:xfrm>
            <a:off x="3788961" y="1379984"/>
            <a:ext cx="2766165" cy="14670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6695" indent="-219075" eaLnBrk="0" hangingPunct="0">
              <a:lnSpc>
                <a:spcPts val="1300"/>
              </a:lnSpc>
              <a:spcAft>
                <a:spcPts val="500"/>
              </a:spcAft>
              <a:tabLst>
                <a:tab pos="82550" algn="l"/>
              </a:tabLst>
            </a:pPr>
            <a:r>
              <a:rPr lang="es-ES" sz="1200" b="1">
                <a:solidFill>
                  <a:srgbClr val="FF7300"/>
                </a:solidFill>
                <a:latin typeface="FS Emeric Light" panose="02000503040000020004" pitchFamily="2" charset="0"/>
                <a:cs typeface="Arial" pitchFamily="34" charset="0"/>
              </a:rPr>
              <a:t>Central térmica La Vega</a:t>
            </a:r>
            <a:endParaRPr lang="es-ES" sz="1000" b="1">
              <a:solidFill>
                <a:srgbClr val="094470"/>
              </a:solidFill>
              <a:latin typeface="FS Emeric Light" panose="02000503040000020004" pitchFamily="2" charset="0"/>
              <a:cs typeface="Arial" pitchFamily="34" charset="0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Ubicación: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La Vega (Rep. Dominicana)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Tecnología: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motores – fuel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Potencia: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87,5 MW  </a:t>
            </a:r>
            <a:endParaRPr lang="es-ES" sz="1000">
              <a:solidFill>
                <a:srgbClr val="094470"/>
              </a:solidFill>
              <a:latin typeface="FS Emeric Light" panose="02000503040000020004" pitchFamily="2" charset="0"/>
              <a:cs typeface="Arial" pitchFamily="34" charset="0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En operación: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desde 2001</a:t>
            </a:r>
          </a:p>
          <a:p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0A6729E-FCF7-4072-9F31-3D37DCF5A71B}"/>
              </a:ext>
            </a:extLst>
          </p:cNvPr>
          <p:cNvSpPr txBox="1"/>
          <p:nvPr/>
        </p:nvSpPr>
        <p:spPr>
          <a:xfrm>
            <a:off x="6564651" y="1379984"/>
            <a:ext cx="3014660" cy="1264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6695" indent="-219075" eaLnBrk="0" hangingPunct="0">
              <a:lnSpc>
                <a:spcPts val="1300"/>
              </a:lnSpc>
              <a:spcAft>
                <a:spcPts val="500"/>
              </a:spcAft>
              <a:tabLst>
                <a:tab pos="82550" algn="l"/>
              </a:tabLst>
            </a:pPr>
            <a:r>
              <a:rPr lang="es-ES" sz="1200" b="1">
                <a:solidFill>
                  <a:srgbClr val="FF7300"/>
                </a:solidFill>
                <a:latin typeface="FS Emeric Light" panose="02000503040000020004" pitchFamily="2" charset="0"/>
                <a:cs typeface="Arial" pitchFamily="34" charset="0"/>
              </a:rPr>
              <a:t>Plantas fotovoltaicas </a:t>
            </a:r>
            <a:r>
              <a:rPr lang="es-ES" sz="1200" b="1" err="1">
                <a:solidFill>
                  <a:srgbClr val="FF7300"/>
                </a:solidFill>
                <a:latin typeface="FS Emeric Light" panose="02000503040000020004" pitchFamily="2" charset="0"/>
                <a:cs typeface="Arial" pitchFamily="34" charset="0"/>
              </a:rPr>
              <a:t>Guimarania</a:t>
            </a:r>
            <a:r>
              <a:rPr lang="es-ES" sz="1200" b="1">
                <a:solidFill>
                  <a:srgbClr val="FF7300"/>
                </a:solidFill>
                <a:latin typeface="FS Emeric Light" panose="02000503040000020004" pitchFamily="2" charset="0"/>
                <a:cs typeface="Arial" pitchFamily="34" charset="0"/>
              </a:rPr>
              <a:t> I y II</a:t>
            </a:r>
            <a:endParaRPr lang="es-ES" sz="1000" b="1">
              <a:solidFill>
                <a:srgbClr val="094470"/>
              </a:solidFill>
              <a:latin typeface="FS Emeric Light" panose="02000503040000020004" pitchFamily="2" charset="0"/>
              <a:cs typeface="Arial" pitchFamily="34" charset="0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Ubicación: </a:t>
            </a:r>
            <a:r>
              <a:rPr lang="es-ES" sz="1000" err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Guimarania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, estado de Minas Gerais (Brasil)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Tecnología: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fotovoltaica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Potencia: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82 MW  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En operación: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desde 2018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5502558-9337-4336-BE6A-07C4479D3D3B}"/>
              </a:ext>
            </a:extLst>
          </p:cNvPr>
          <p:cNvSpPr txBox="1"/>
          <p:nvPr/>
        </p:nvSpPr>
        <p:spPr>
          <a:xfrm>
            <a:off x="9636760" y="1379984"/>
            <a:ext cx="3283270" cy="16337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6695" indent="-219075" eaLnBrk="0" hangingPunct="0">
              <a:lnSpc>
                <a:spcPts val="1300"/>
              </a:lnSpc>
              <a:spcAft>
                <a:spcPts val="500"/>
              </a:spcAft>
              <a:tabLst>
                <a:tab pos="82550" algn="l"/>
              </a:tabLst>
            </a:pPr>
            <a:r>
              <a:rPr lang="es-ES" sz="1200" b="1">
                <a:solidFill>
                  <a:srgbClr val="FF7300"/>
                </a:solidFill>
                <a:latin typeface="FS Emeric Light" panose="02000503040000020004" pitchFamily="2" charset="0"/>
                <a:cs typeface="Arial" pitchFamily="34" charset="0"/>
              </a:rPr>
              <a:t>Parque eólico </a:t>
            </a:r>
            <a:r>
              <a:rPr lang="es-ES" sz="1200" b="1" err="1">
                <a:solidFill>
                  <a:srgbClr val="FF7300"/>
                </a:solidFill>
                <a:latin typeface="FS Emeric Light" panose="02000503040000020004" pitchFamily="2" charset="0"/>
                <a:cs typeface="Arial" pitchFamily="34" charset="0"/>
              </a:rPr>
              <a:t>Berrybank</a:t>
            </a:r>
            <a:r>
              <a:rPr lang="es-ES" sz="1200" b="1">
                <a:solidFill>
                  <a:srgbClr val="FF7300"/>
                </a:solidFill>
                <a:latin typeface="FS Emeric Light" panose="02000503040000020004" pitchFamily="2" charset="0"/>
                <a:cs typeface="Arial" pitchFamily="34" charset="0"/>
              </a:rPr>
              <a:t> 1</a:t>
            </a:r>
            <a:endParaRPr lang="es-ES" sz="1000" b="1">
              <a:solidFill>
                <a:srgbClr val="094470"/>
              </a:solidFill>
              <a:latin typeface="FS Emeric Light" panose="02000503040000020004" pitchFamily="2" charset="0"/>
              <a:cs typeface="Arial" pitchFamily="34" charset="0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Ubicación: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  </a:t>
            </a:r>
            <a:r>
              <a:rPr lang="es-ES" sz="1000" err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Corangamite</a:t>
            </a:r>
            <a:br>
              <a:rPr lang="es-ES" sz="1000">
                <a:latin typeface="FS Emeric Light" panose="02000503040000020004" pitchFamily="2" charset="0"/>
                <a:cs typeface="Arial" pitchFamily="34" charset="0"/>
              </a:rPr>
            </a:b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y Golden Plains, Victoria (Australia) </a:t>
            </a:r>
            <a:endParaRPr lang="es-ES" sz="1000">
              <a:solidFill>
                <a:srgbClr val="094470"/>
              </a:solidFill>
              <a:latin typeface="FS Emeric Light" panose="02000503040000020004" pitchFamily="2" charset="0"/>
              <a:cs typeface="Arial" pitchFamily="34" charset="0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Tecnología: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eólica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Potencia: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180,6 MW  </a:t>
            </a:r>
            <a:endParaRPr lang="es-ES" sz="1000">
              <a:solidFill>
                <a:srgbClr val="094470"/>
              </a:solidFill>
              <a:latin typeface="FS Emeric Light" panose="02000503040000020004" pitchFamily="2" charset="0"/>
              <a:cs typeface="Arial" pitchFamily="34" charset="0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En operación: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desde 2021</a:t>
            </a:r>
          </a:p>
          <a:p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8F3D0D8-BFBE-4BE1-AC0F-3F570CEC65FC}"/>
              </a:ext>
            </a:extLst>
          </p:cNvPr>
          <p:cNvSpPr txBox="1"/>
          <p:nvPr/>
        </p:nvSpPr>
        <p:spPr>
          <a:xfrm>
            <a:off x="320675" y="2734104"/>
            <a:ext cx="3283270" cy="146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19075" eaLnBrk="0" hangingPunct="0">
              <a:lnSpc>
                <a:spcPts val="1300"/>
              </a:lnSpc>
              <a:spcAft>
                <a:spcPts val="500"/>
              </a:spcAft>
              <a:tabLst>
                <a:tab pos="82550" algn="l"/>
              </a:tabLst>
            </a:pPr>
            <a:r>
              <a:rPr lang="es-ES" sz="1200" b="1">
                <a:solidFill>
                  <a:srgbClr val="FF7300"/>
                </a:solidFill>
                <a:latin typeface="FS Emeric Light" panose="02000503040000020004" pitchFamily="2" charset="0"/>
                <a:cs typeface="Arial" pitchFamily="34" charset="0"/>
              </a:rPr>
              <a:t>Parque eólico </a:t>
            </a:r>
            <a:r>
              <a:rPr lang="es-ES" sz="1200" b="1" err="1">
                <a:solidFill>
                  <a:srgbClr val="FF7300"/>
                </a:solidFill>
                <a:latin typeface="FS Emeric Light" panose="02000503040000020004" pitchFamily="2" charset="0"/>
                <a:cs typeface="Arial" pitchFamily="34" charset="0"/>
              </a:rPr>
              <a:t>Bii</a:t>
            </a:r>
            <a:r>
              <a:rPr lang="es-ES" sz="1200" b="1">
                <a:solidFill>
                  <a:srgbClr val="FF7300"/>
                </a:solidFill>
                <a:latin typeface="FS Emeric Light" panose="02000503040000020004" pitchFamily="2" charset="0"/>
                <a:cs typeface="Arial" pitchFamily="34" charset="0"/>
              </a:rPr>
              <a:t> </a:t>
            </a:r>
            <a:r>
              <a:rPr lang="es-ES" sz="1200" b="1" err="1">
                <a:solidFill>
                  <a:srgbClr val="FF7300"/>
                </a:solidFill>
                <a:latin typeface="FS Emeric Light" panose="02000503040000020004" pitchFamily="2" charset="0"/>
                <a:cs typeface="Arial" pitchFamily="34" charset="0"/>
              </a:rPr>
              <a:t>Hioxo</a:t>
            </a:r>
            <a:r>
              <a:rPr lang="es-ES" sz="1200" b="1">
                <a:solidFill>
                  <a:srgbClr val="FF7300"/>
                </a:solidFill>
                <a:latin typeface="FS Emeric Light" panose="02000503040000020004" pitchFamily="2" charset="0"/>
                <a:cs typeface="Arial" pitchFamily="34" charset="0"/>
              </a:rPr>
              <a:t> </a:t>
            </a:r>
            <a:endParaRPr lang="es-ES" sz="1000" b="1">
              <a:solidFill>
                <a:srgbClr val="094470"/>
              </a:solidFill>
              <a:latin typeface="FS Emeric Light" panose="02000503040000020004" pitchFamily="2" charset="0"/>
              <a:cs typeface="Arial" pitchFamily="34" charset="0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Ubicación: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Juchitán de Zaragoza, Oaxaca (México)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Tecnología: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eólica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Potencia: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234 MW  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En operación: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desde 2014</a:t>
            </a:r>
          </a:p>
          <a:p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DCBB1D-878B-463F-A7BB-E6A9C770A5B7}"/>
              </a:ext>
            </a:extLst>
          </p:cNvPr>
          <p:cNvSpPr txBox="1"/>
          <p:nvPr/>
        </p:nvSpPr>
        <p:spPr>
          <a:xfrm>
            <a:off x="3788961" y="2759420"/>
            <a:ext cx="2682483" cy="16337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6695" indent="-219075" eaLnBrk="0" hangingPunct="0">
              <a:lnSpc>
                <a:spcPts val="1300"/>
              </a:lnSpc>
              <a:spcAft>
                <a:spcPts val="500"/>
              </a:spcAft>
              <a:tabLst>
                <a:tab pos="82550" algn="l"/>
              </a:tabLst>
            </a:pPr>
            <a:r>
              <a:rPr lang="es-ES" sz="1200" b="1">
                <a:solidFill>
                  <a:srgbClr val="FF7300"/>
                </a:solidFill>
                <a:latin typeface="FS Emeric Light" panose="02000503040000020004" pitchFamily="2" charset="0"/>
                <a:cs typeface="Arial" pitchFamily="34" charset="0"/>
              </a:rPr>
              <a:t>Central hidráulica Torito</a:t>
            </a:r>
            <a:endParaRPr lang="es-ES" sz="1000" b="1">
              <a:solidFill>
                <a:srgbClr val="094470"/>
              </a:solidFill>
              <a:latin typeface="FS Emeric Light" panose="02000503040000020004" pitchFamily="2" charset="0"/>
              <a:cs typeface="Arial" pitchFamily="34" charset="0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Ubicación: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ciudad de Cartago, Turrialba (Costa Rica)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Tecnología: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hidráulica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Potencia: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50 MW  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En operación: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desde 2015</a:t>
            </a:r>
          </a:p>
          <a:p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1982F67-D4C4-9E56-DF07-07326872DE20}"/>
              </a:ext>
            </a:extLst>
          </p:cNvPr>
          <p:cNvSpPr txBox="1"/>
          <p:nvPr/>
        </p:nvSpPr>
        <p:spPr>
          <a:xfrm>
            <a:off x="9504911" y="2791254"/>
            <a:ext cx="3283270" cy="16337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6695" indent="-219075" eaLnBrk="0" hangingPunct="0">
              <a:lnSpc>
                <a:spcPts val="1300"/>
              </a:lnSpc>
              <a:spcAft>
                <a:spcPts val="500"/>
              </a:spcAft>
              <a:tabLst>
                <a:tab pos="82550" algn="l"/>
              </a:tabLst>
            </a:pPr>
            <a:r>
              <a:rPr lang="es-ES" sz="1200" b="1">
                <a:solidFill>
                  <a:srgbClr val="FF7300"/>
                </a:solidFill>
                <a:latin typeface="FS Emeric Light" panose="02000503040000020004" pitchFamily="2" charset="0"/>
                <a:cs typeface="Arial" pitchFamily="34" charset="0"/>
              </a:rPr>
              <a:t>Parque eólico </a:t>
            </a:r>
            <a:r>
              <a:rPr lang="es-ES" sz="1200" b="1" err="1">
                <a:solidFill>
                  <a:srgbClr val="FF7300"/>
                </a:solidFill>
                <a:latin typeface="FS Emeric Light" panose="02000503040000020004" pitchFamily="2" charset="0"/>
                <a:cs typeface="Arial" pitchFamily="34" charset="0"/>
              </a:rPr>
              <a:t>Berrybank</a:t>
            </a:r>
            <a:r>
              <a:rPr lang="es-ES" sz="1200" b="1">
                <a:solidFill>
                  <a:srgbClr val="FF7300"/>
                </a:solidFill>
                <a:latin typeface="FS Emeric Light" panose="02000503040000020004" pitchFamily="2" charset="0"/>
                <a:cs typeface="Arial" pitchFamily="34" charset="0"/>
              </a:rPr>
              <a:t> 2</a:t>
            </a:r>
            <a:endParaRPr lang="es-ES" sz="1000" b="1">
              <a:solidFill>
                <a:srgbClr val="094470"/>
              </a:solidFill>
              <a:latin typeface="FS Emeric Light" panose="02000503040000020004" pitchFamily="2" charset="0"/>
              <a:cs typeface="Arial" pitchFamily="34" charset="0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Ubicación: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  </a:t>
            </a:r>
            <a:r>
              <a:rPr lang="es-ES" sz="1000" err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Corangamite</a:t>
            </a:r>
            <a:br>
              <a:rPr lang="es-ES" sz="1000">
                <a:latin typeface="FS Emeric Light" panose="02000503040000020004" pitchFamily="2" charset="0"/>
                <a:cs typeface="Arial" pitchFamily="34" charset="0"/>
              </a:rPr>
            </a:b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y Golden Plains, Victoria (Australia) </a:t>
            </a:r>
            <a:endParaRPr lang="es-ES" sz="1000">
              <a:solidFill>
                <a:srgbClr val="094470"/>
              </a:solidFill>
              <a:latin typeface="FS Emeric Light" panose="02000503040000020004" pitchFamily="2" charset="0"/>
              <a:cs typeface="Arial" pitchFamily="34" charset="0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Tecnología: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eólica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Potencia: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109,2 MW  </a:t>
            </a:r>
            <a:endParaRPr lang="es-ES" sz="1000">
              <a:solidFill>
                <a:srgbClr val="094470"/>
              </a:solidFill>
              <a:latin typeface="FS Emeric Light" panose="02000503040000020004" pitchFamily="2" charset="0"/>
              <a:cs typeface="Arial" pitchFamily="34" charset="0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En operación: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 pitchFamily="34" charset="0"/>
              </a:rPr>
              <a:t>desde 2023</a:t>
            </a:r>
          </a:p>
          <a:p>
            <a:endParaRPr lang="es-ES"/>
          </a:p>
        </p:txBody>
      </p:sp>
      <p:sp>
        <p:nvSpPr>
          <p:cNvPr id="10" name="76 CuadroTexto">
            <a:extLst>
              <a:ext uri="{FF2B5EF4-FFF2-40B4-BE49-F238E27FC236}">
                <a16:creationId xmlns:a16="http://schemas.microsoft.com/office/drawing/2014/main" id="{E2217CE5-97FA-DE0B-3DD6-467ED4CE3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8961" y="4237945"/>
            <a:ext cx="3553473" cy="109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numCol="1" spcCol="360000" anchor="t">
            <a:noAutofit/>
          </a:bodyPr>
          <a:lstStyle/>
          <a:p>
            <a:pPr marL="92075" lvl="1">
              <a:lnSpc>
                <a:spcPts val="1300"/>
              </a:lnSpc>
              <a:spcAft>
                <a:spcPts val="300"/>
              </a:spcAft>
              <a:tabLst>
                <a:tab pos="82550" algn="l"/>
              </a:tabLst>
            </a:pPr>
            <a:r>
              <a:rPr lang="es-ES" sz="1200" b="1">
                <a:solidFill>
                  <a:srgbClr val="FF7300"/>
                </a:solidFill>
                <a:latin typeface="FS Emeric Light"/>
                <a:cs typeface="Arial"/>
              </a:rPr>
              <a:t>Parque eólico </a:t>
            </a:r>
            <a:r>
              <a:rPr lang="es-ES" sz="1200" b="1" err="1">
                <a:solidFill>
                  <a:srgbClr val="FF7300"/>
                </a:solidFill>
                <a:latin typeface="FS Emeric Light"/>
                <a:cs typeface="Arial"/>
              </a:rPr>
              <a:t>Crookwell</a:t>
            </a:r>
            <a:r>
              <a:rPr lang="es-ES" sz="1200" b="1">
                <a:solidFill>
                  <a:srgbClr val="FF7300"/>
                </a:solidFill>
                <a:latin typeface="FS Emeric Light"/>
                <a:cs typeface="Arial"/>
              </a:rPr>
              <a:t> 3</a:t>
            </a:r>
            <a:endParaRPr lang="es-ES" sz="1000">
              <a:solidFill>
                <a:srgbClr val="094470"/>
              </a:solidFill>
              <a:latin typeface="FS Emeric Light" panose="02000503040000020004" pitchFamily="2" charset="0"/>
              <a:cs typeface="Arial" pitchFamily="34" charset="0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​​​​​</a:t>
            </a: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Ubicación: </a:t>
            </a:r>
            <a:r>
              <a:rPr lang="es-ES" sz="1000" err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Croookwell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, Nueva Gales </a:t>
            </a: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     del Sur  (Australia) </a:t>
            </a:r>
            <a:endParaRPr lang="es-ES" sz="1000">
              <a:solidFill>
                <a:srgbClr val="094470"/>
              </a:solidFill>
              <a:latin typeface="FS Emeric Light" panose="02000503040000020004" pitchFamily="2" charset="0"/>
              <a:cs typeface="Arial" pitchFamily="34" charset="0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Tecnología: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eólica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Potencia: 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57,6 MW</a:t>
            </a:r>
            <a:endParaRPr lang="es-ES" sz="1000">
              <a:solidFill>
                <a:srgbClr val="094470"/>
              </a:solidFill>
              <a:latin typeface="FS Emeric"/>
              <a:cs typeface="Arial" pitchFamily="34" charset="0"/>
            </a:endParaRP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endParaRPr lang="es-ES" sz="1000">
              <a:solidFill>
                <a:srgbClr val="FF7300"/>
              </a:solidFill>
              <a:latin typeface="FS Emeric Core" panose="02000503040000020004" pitchFamily="2" charset="77"/>
              <a:cs typeface="Arial" pitchFamily="34" charset="0"/>
            </a:endParaRP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endParaRPr lang="es-ES" sz="1000">
              <a:solidFill>
                <a:srgbClr val="FF7300"/>
              </a:solidFill>
              <a:latin typeface="FS Emeric Core" panose="02000503040000020004" pitchFamily="2" charset="77"/>
              <a:cs typeface="Arial" pitchFamily="34" charset="0"/>
            </a:endParaRP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endParaRPr lang="es-ES" sz="1000">
              <a:solidFill>
                <a:srgbClr val="094470"/>
              </a:solidFill>
              <a:latin typeface="FS Emeric Light" panose="02000503040000020004" pitchFamily="2" charset="77"/>
              <a:cs typeface="Arial" pitchFamily="34" charset="0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Char char="•"/>
            </a:pPr>
            <a:endParaRPr lang="es-ES" sz="1000">
              <a:solidFill>
                <a:srgbClr val="094470"/>
              </a:solidFill>
              <a:latin typeface="FS Emeric Light" panose="02000503040000020004" pitchFamily="2" charset="77"/>
              <a:cs typeface="Arial" pitchFamily="34" charset="0"/>
            </a:endParaRP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endParaRPr lang="es-ES" sz="1200">
              <a:solidFill>
                <a:srgbClr val="FF7300"/>
              </a:solidFill>
              <a:latin typeface="FS Emeric Core" panose="02000503040000020004" pitchFamily="2" charset="77"/>
              <a:cs typeface="Arial" pitchFamily="34" charset="0"/>
            </a:endParaRP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endParaRPr lang="es-ES" sz="1000">
              <a:solidFill>
                <a:srgbClr val="094470"/>
              </a:solidFill>
              <a:latin typeface="FS Emeric Core" panose="02000503040000020004" pitchFamily="2" charset="77"/>
              <a:cs typeface="Arial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D83E32F-5D55-19C5-A294-FB30FD495282}"/>
              </a:ext>
            </a:extLst>
          </p:cNvPr>
          <p:cNvSpPr txBox="1"/>
          <p:nvPr/>
        </p:nvSpPr>
        <p:spPr>
          <a:xfrm>
            <a:off x="6471444" y="4185264"/>
            <a:ext cx="4806553" cy="16722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6695" lvl="1" indent="-219075">
              <a:lnSpc>
                <a:spcPts val="1300"/>
              </a:lnSpc>
              <a:spcAft>
                <a:spcPts val="500"/>
              </a:spcAft>
            </a:pPr>
            <a:r>
              <a:rPr lang="es-ES" sz="1200" b="1">
                <a:solidFill>
                  <a:srgbClr val="FF7300"/>
                </a:solidFill>
                <a:latin typeface="FS Emeric Light"/>
                <a:cs typeface="Arial"/>
              </a:rPr>
              <a:t>  Parque eólico Ryan </a:t>
            </a:r>
            <a:r>
              <a:rPr lang="es-ES" sz="1200" b="1" err="1">
                <a:solidFill>
                  <a:srgbClr val="FF7300"/>
                </a:solidFill>
                <a:latin typeface="FS Emeric Light"/>
                <a:cs typeface="Arial"/>
              </a:rPr>
              <a:t>Corner</a:t>
            </a:r>
            <a:endParaRPr lang="es-ES" sz="1200" b="1">
              <a:solidFill>
                <a:srgbClr val="FF7300"/>
              </a:solidFill>
              <a:latin typeface="FS Emeric Light"/>
              <a:cs typeface="Arial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/>
                <a:cs typeface="Arial"/>
              </a:rPr>
              <a:t>Ubicación</a:t>
            </a:r>
            <a:r>
              <a:rPr lang="es-ES" sz="1000">
                <a:solidFill>
                  <a:srgbClr val="094470"/>
                </a:solidFill>
                <a:latin typeface="FS Emeric Light"/>
                <a:cs typeface="Arial"/>
              </a:rPr>
              <a:t>: </a:t>
            </a:r>
            <a:r>
              <a:rPr lang="es-ES" sz="1000" err="1">
                <a:solidFill>
                  <a:srgbClr val="094470"/>
                </a:solidFill>
                <a:latin typeface="FS Emeric Light"/>
                <a:cs typeface="Arial"/>
              </a:rPr>
              <a:t>Moyne</a:t>
            </a:r>
            <a:r>
              <a:rPr lang="es-ES" sz="1000">
                <a:solidFill>
                  <a:srgbClr val="094470"/>
                </a:solidFill>
                <a:latin typeface="FS Emeric Light"/>
                <a:cs typeface="Arial"/>
              </a:rPr>
              <a:t>, Victoria ​​​​​​​(Australia) </a:t>
            </a:r>
            <a:endParaRPr lang="es-ES" sz="1000">
              <a:solidFill>
                <a:srgbClr val="094470"/>
              </a:solidFill>
              <a:latin typeface="FS Emeric Light"/>
              <a:cs typeface="Arial" pitchFamily="34" charset="0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/>
                <a:cs typeface="Arial"/>
              </a:rPr>
              <a:t>Tecnología: </a:t>
            </a:r>
            <a:r>
              <a:rPr lang="es-ES" sz="1000">
                <a:solidFill>
                  <a:srgbClr val="094470"/>
                </a:solidFill>
                <a:latin typeface="FS Emeric Light"/>
                <a:cs typeface="Arial"/>
              </a:rPr>
              <a:t>eólica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>
                <a:solidFill>
                  <a:srgbClr val="094470"/>
                </a:solidFill>
                <a:latin typeface="FS Emeric Light"/>
                <a:cs typeface="Arial"/>
              </a:rPr>
              <a:t>​​​</a:t>
            </a:r>
            <a:r>
              <a:rPr lang="es-ES" sz="1000" b="1">
                <a:solidFill>
                  <a:srgbClr val="094470"/>
                </a:solidFill>
                <a:latin typeface="FS Emeric Light"/>
                <a:cs typeface="Arial"/>
              </a:rPr>
              <a:t>Potencia: </a:t>
            </a:r>
            <a:r>
              <a:rPr lang="es-ES" sz="1000">
                <a:solidFill>
                  <a:srgbClr val="094470"/>
                </a:solidFill>
                <a:latin typeface="FS Emeric Light"/>
                <a:cs typeface="Arial"/>
              </a:rPr>
              <a:t>218,4 MW</a:t>
            </a:r>
            <a:endParaRPr lang="es-ES" sz="1000">
              <a:solidFill>
                <a:srgbClr val="094470"/>
              </a:solidFill>
              <a:latin typeface="FS Emeric Light"/>
              <a:cs typeface="Arial" pitchFamily="34" charset="0"/>
            </a:endParaRP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endParaRPr lang="es-ES" sz="1000">
              <a:solidFill>
                <a:srgbClr val="094470"/>
              </a:solidFill>
              <a:latin typeface="FS Emeric Light"/>
              <a:cs typeface="Arial" pitchFamily="34" charset="0"/>
            </a:endParaRP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endParaRPr lang="es-ES" sz="1000">
              <a:solidFill>
                <a:srgbClr val="094470"/>
              </a:solidFill>
              <a:latin typeface="FS Emeric Light"/>
              <a:cs typeface="Arial" pitchFamily="34" charset="0"/>
            </a:endParaRPr>
          </a:p>
          <a:p>
            <a:endParaRPr lang="es-ES">
              <a:latin typeface="FS Emeric Light"/>
            </a:endParaRPr>
          </a:p>
        </p:txBody>
      </p:sp>
      <p:sp>
        <p:nvSpPr>
          <p:cNvPr id="14" name="76 CuadroTexto">
            <a:extLst>
              <a:ext uri="{FF2B5EF4-FFF2-40B4-BE49-F238E27FC236}">
                <a16:creationId xmlns:a16="http://schemas.microsoft.com/office/drawing/2014/main" id="{C8BC0494-4E41-0639-A582-4F0A8D60C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05" y="4207304"/>
            <a:ext cx="3553473" cy="395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numCol="1" spcCol="360000" anchor="t">
            <a:noAutofit/>
          </a:bodyPr>
          <a:lstStyle/>
          <a:p>
            <a:pPr marL="92075" lvl="1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</a:pPr>
            <a:r>
              <a:rPr lang="es-ES" sz="1200" b="1">
                <a:solidFill>
                  <a:srgbClr val="FF7300"/>
                </a:solidFill>
                <a:latin typeface="FS Emeric Light"/>
                <a:cs typeface="Arial"/>
              </a:rPr>
              <a:t>Parque eólico </a:t>
            </a:r>
            <a:r>
              <a:rPr lang="es-ES" sz="1200" b="1" err="1">
                <a:solidFill>
                  <a:srgbClr val="FF7300"/>
                </a:solidFill>
                <a:latin typeface="FS Emeric Light"/>
                <a:cs typeface="Arial"/>
              </a:rPr>
              <a:t>Hawkesdale</a:t>
            </a:r>
            <a:endParaRPr lang="es-ES" sz="1200">
              <a:solidFill>
                <a:srgbClr val="005884"/>
              </a:solidFill>
              <a:latin typeface="FS Emeric Light"/>
              <a:cs typeface="Arial"/>
            </a:endParaRPr>
          </a:p>
          <a:p>
            <a:pPr marL="263525" lvl="1" indent="-171450">
              <a:lnSpc>
                <a:spcPts val="1300"/>
              </a:lnSpc>
              <a:spcAft>
                <a:spcPts val="300"/>
              </a:spcAft>
              <a:buFont typeface="Wingdings,Sans-Serif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/>
                <a:cs typeface="Arial"/>
              </a:rPr>
              <a:t>Ubicación: </a:t>
            </a:r>
            <a:r>
              <a:rPr lang="es-ES" sz="1000" err="1">
                <a:solidFill>
                  <a:srgbClr val="094470"/>
                </a:solidFill>
                <a:latin typeface="FS Emeric Light"/>
                <a:cs typeface="Arial"/>
              </a:rPr>
              <a:t>Hawkesdale</a:t>
            </a:r>
            <a:r>
              <a:rPr lang="es-ES" sz="1000">
                <a:solidFill>
                  <a:srgbClr val="094470"/>
                </a:solidFill>
                <a:latin typeface="FS Emeric Light"/>
                <a:cs typeface="Arial"/>
              </a:rPr>
              <a:t>, Victoria (Australia)</a:t>
            </a:r>
            <a:endParaRPr lang="en-US" sz="1000">
              <a:solidFill>
                <a:srgbClr val="005884"/>
              </a:solidFill>
              <a:latin typeface="FS Emeric Light"/>
              <a:cs typeface="Arial"/>
            </a:endParaRPr>
          </a:p>
          <a:p>
            <a:pPr marL="263525" lvl="1" indent="-171450">
              <a:lnSpc>
                <a:spcPts val="1300"/>
              </a:lnSpc>
              <a:spcAft>
                <a:spcPts val="300"/>
              </a:spcAft>
              <a:buFont typeface="Wingdings,Sans-Serif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/>
                <a:cs typeface="Arial"/>
              </a:rPr>
              <a:t>Tecnología: </a:t>
            </a:r>
            <a:r>
              <a:rPr lang="es-ES" sz="1000">
                <a:solidFill>
                  <a:srgbClr val="094470"/>
                </a:solidFill>
                <a:latin typeface="FS Emeric Light"/>
                <a:cs typeface="Arial"/>
              </a:rPr>
              <a:t>eólica </a:t>
            </a:r>
            <a:endParaRPr lang="en-US" sz="1000">
              <a:solidFill>
                <a:srgbClr val="005884"/>
              </a:solidFill>
              <a:latin typeface="FS Emeric Light"/>
              <a:cs typeface="Arial"/>
            </a:endParaRPr>
          </a:p>
          <a:p>
            <a:pPr marL="263525" lvl="1" indent="-171450">
              <a:lnSpc>
                <a:spcPts val="1300"/>
              </a:lnSpc>
              <a:spcAft>
                <a:spcPts val="300"/>
              </a:spcAft>
              <a:buFont typeface="Wingdings,Sans-Serif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/>
                <a:cs typeface="Arial"/>
              </a:rPr>
              <a:t>Potencia: </a:t>
            </a:r>
            <a:r>
              <a:rPr lang="es-ES" sz="1000">
                <a:solidFill>
                  <a:srgbClr val="094470"/>
                </a:solidFill>
                <a:latin typeface="FS Emeric Light"/>
                <a:cs typeface="Arial"/>
              </a:rPr>
              <a:t>96,6 MW</a:t>
            </a:r>
            <a:endParaRPr lang="es-ES">
              <a:cs typeface="Arial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es-ES" sz="1000">
              <a:solidFill>
                <a:srgbClr val="094470"/>
              </a:solidFill>
              <a:latin typeface="FS Emeric"/>
              <a:cs typeface="Arial" pitchFamily="34" charset="0"/>
            </a:endParaRP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endParaRPr lang="es-ES" sz="1000">
              <a:solidFill>
                <a:srgbClr val="FF7300"/>
              </a:solidFill>
              <a:latin typeface="FS Emeric Core" panose="02000503040000020004" pitchFamily="2" charset="77"/>
              <a:cs typeface="Arial" pitchFamily="34" charset="0"/>
            </a:endParaRP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endParaRPr lang="es-ES" sz="1000">
              <a:solidFill>
                <a:srgbClr val="FF7300"/>
              </a:solidFill>
              <a:latin typeface="FS Emeric Core" panose="02000503040000020004" pitchFamily="2" charset="77"/>
              <a:cs typeface="Arial" pitchFamily="34" charset="0"/>
            </a:endParaRP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endParaRPr lang="es-ES" sz="1000">
              <a:solidFill>
                <a:srgbClr val="094470"/>
              </a:solidFill>
              <a:latin typeface="FS Emeric Light" panose="02000503040000020004" pitchFamily="2" charset="77"/>
              <a:cs typeface="Arial" pitchFamily="34" charset="0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Char char="•"/>
            </a:pPr>
            <a:endParaRPr lang="es-ES" sz="1000">
              <a:solidFill>
                <a:srgbClr val="094470"/>
              </a:solidFill>
              <a:latin typeface="FS Emeric Light" panose="02000503040000020004" pitchFamily="2" charset="77"/>
              <a:cs typeface="Arial" pitchFamily="34" charset="0"/>
            </a:endParaRP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endParaRPr lang="es-ES" sz="1200">
              <a:solidFill>
                <a:srgbClr val="FF7300"/>
              </a:solidFill>
              <a:latin typeface="FS Emeric Core" panose="02000503040000020004" pitchFamily="2" charset="77"/>
              <a:cs typeface="Arial" pitchFamily="34" charset="0"/>
            </a:endParaRP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endParaRPr lang="es-ES" sz="1000">
              <a:solidFill>
                <a:srgbClr val="094470"/>
              </a:solidFill>
              <a:latin typeface="FS Emeric Core" panose="02000503040000020004" pitchFamily="2" charset="77"/>
              <a:cs typeface="Arial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F386B3-E9E9-E663-9038-99352CBD0F96}"/>
              </a:ext>
            </a:extLst>
          </p:cNvPr>
          <p:cNvSpPr txBox="1"/>
          <p:nvPr/>
        </p:nvSpPr>
        <p:spPr>
          <a:xfrm>
            <a:off x="9433327" y="4182703"/>
            <a:ext cx="4806553" cy="18517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92075" lvl="1">
              <a:lnSpc>
                <a:spcPts val="1300"/>
              </a:lnSpc>
              <a:spcAft>
                <a:spcPts val="300"/>
              </a:spcAft>
              <a:tabLst>
                <a:tab pos="82550" algn="l"/>
              </a:tabLst>
            </a:pPr>
            <a:r>
              <a:rPr lang="es-ES" sz="1200" b="1" err="1">
                <a:solidFill>
                  <a:srgbClr val="FF7300"/>
                </a:solidFill>
                <a:latin typeface="FS Emeric Light"/>
                <a:cs typeface="Arial"/>
              </a:rPr>
              <a:t>Cunderdin</a:t>
            </a:r>
            <a:r>
              <a:rPr lang="es-ES" sz="1200" b="1">
                <a:solidFill>
                  <a:srgbClr val="FF7300"/>
                </a:solidFill>
                <a:latin typeface="FS Emeric Light"/>
                <a:cs typeface="Arial"/>
              </a:rPr>
              <a:t> </a:t>
            </a:r>
            <a:r>
              <a:rPr lang="es-ES" sz="1200" b="1" err="1">
                <a:solidFill>
                  <a:srgbClr val="FF7300"/>
                </a:solidFill>
                <a:latin typeface="FS Emeric Light"/>
                <a:cs typeface="Arial"/>
              </a:rPr>
              <a:t>Hybrid</a:t>
            </a:r>
            <a:r>
              <a:rPr lang="es-ES" sz="1200" b="1">
                <a:solidFill>
                  <a:srgbClr val="FF7300"/>
                </a:solidFill>
                <a:latin typeface="FS Emeric Light"/>
                <a:cs typeface="Arial"/>
              </a:rPr>
              <a:t> PV Solar + BESS Project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/>
                <a:cs typeface="Arial"/>
              </a:rPr>
              <a:t>Ubicación</a:t>
            </a:r>
            <a:r>
              <a:rPr lang="es-ES" sz="1000">
                <a:solidFill>
                  <a:srgbClr val="094470"/>
                </a:solidFill>
                <a:latin typeface="FS Emeric Light"/>
                <a:cs typeface="Arial"/>
              </a:rPr>
              <a:t>: </a:t>
            </a:r>
            <a:r>
              <a:rPr lang="es-ES" sz="1000" err="1">
                <a:solidFill>
                  <a:srgbClr val="094470"/>
                </a:solidFill>
                <a:latin typeface="FS Emeric Light"/>
                <a:cs typeface="Arial"/>
              </a:rPr>
              <a:t>Cunderdin</a:t>
            </a:r>
            <a:r>
              <a:rPr lang="es-ES" sz="1000">
                <a:solidFill>
                  <a:srgbClr val="094470"/>
                </a:solidFill>
                <a:latin typeface="FS Emeric Light"/>
                <a:cs typeface="Arial"/>
              </a:rPr>
              <a:t>,  Australia ​​​​​​​Occidental (Australia)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/>
                <a:cs typeface="Arial"/>
              </a:rPr>
              <a:t>Tecnología: </a:t>
            </a:r>
            <a:r>
              <a:rPr lang="es-ES" sz="1000">
                <a:solidFill>
                  <a:srgbClr val="094470"/>
                </a:solidFill>
                <a:latin typeface="FS Emeric Light"/>
                <a:cs typeface="Arial"/>
              </a:rPr>
              <a:t>proyecto híbrido solar y de almacenamiento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>
                <a:solidFill>
                  <a:srgbClr val="094470"/>
                </a:solidFill>
                <a:latin typeface="FS Emeric Light"/>
                <a:cs typeface="Arial"/>
              </a:rPr>
              <a:t>​​​</a:t>
            </a:r>
            <a:r>
              <a:rPr lang="es-ES" sz="1000" b="1">
                <a:solidFill>
                  <a:srgbClr val="094470"/>
                </a:solidFill>
                <a:latin typeface="FS Emeric Light"/>
                <a:cs typeface="Arial"/>
              </a:rPr>
              <a:t>Potencia: </a:t>
            </a:r>
            <a:r>
              <a:rPr lang="es-ES" sz="1000">
                <a:solidFill>
                  <a:srgbClr val="094470"/>
                </a:solidFill>
                <a:latin typeface="FS Emeric Light"/>
                <a:cs typeface="Arial"/>
              </a:rPr>
              <a:t>128 </a:t>
            </a:r>
            <a:r>
              <a:rPr lang="es-ES" sz="1000" err="1">
                <a:solidFill>
                  <a:srgbClr val="094470"/>
                </a:solidFill>
                <a:latin typeface="FS Emeric Light"/>
                <a:cs typeface="Arial"/>
              </a:rPr>
              <a:t>MWac</a:t>
            </a:r>
            <a:r>
              <a:rPr lang="es-ES" sz="1000">
                <a:solidFill>
                  <a:srgbClr val="094470"/>
                </a:solidFill>
                <a:latin typeface="FS Emeric Light"/>
                <a:cs typeface="Arial"/>
              </a:rPr>
              <a:t> Solar PV + 55 MW / 220 </a:t>
            </a:r>
            <a:r>
              <a:rPr lang="es-ES" sz="1000" err="1">
                <a:solidFill>
                  <a:srgbClr val="094470"/>
                </a:solidFill>
                <a:latin typeface="FS Emeric Light"/>
                <a:cs typeface="Arial"/>
              </a:rPr>
              <a:t>MWh</a:t>
            </a:r>
            <a:r>
              <a:rPr lang="es-ES" sz="1000">
                <a:solidFill>
                  <a:srgbClr val="094470"/>
                </a:solidFill>
                <a:latin typeface="FS Emeric Light"/>
                <a:cs typeface="Arial"/>
              </a:rPr>
              <a:t> (baterías)</a:t>
            </a: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endParaRPr lang="es-ES" sz="1000">
              <a:solidFill>
                <a:srgbClr val="094470"/>
              </a:solidFill>
              <a:latin typeface="FS Emeric Light"/>
              <a:cs typeface="Arial" pitchFamily="34" charset="0"/>
            </a:endParaRP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endParaRPr lang="es-ES" sz="1000">
              <a:solidFill>
                <a:srgbClr val="094470"/>
              </a:solidFill>
              <a:latin typeface="FS Emeric Light"/>
              <a:cs typeface="Arial" pitchFamily="34" charset="0"/>
            </a:endParaRP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endParaRPr lang="es-ES" sz="1000">
              <a:solidFill>
                <a:srgbClr val="094470"/>
              </a:solidFill>
              <a:latin typeface="FS Emeric Light"/>
              <a:cs typeface="Arial" pitchFamily="34" charset="0"/>
            </a:endParaRPr>
          </a:p>
          <a:p>
            <a:endParaRPr lang="es-ES">
              <a:latin typeface="FS Emeric Light"/>
            </a:endParaRPr>
          </a:p>
        </p:txBody>
      </p:sp>
    </p:spTree>
    <p:extLst>
      <p:ext uri="{BB962C8B-B14F-4D97-AF65-F5344CB8AC3E}">
        <p14:creationId xmlns:p14="http://schemas.microsoft.com/office/powerpoint/2010/main" val="3576040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9">
            <a:extLst>
              <a:ext uri="{FF2B5EF4-FFF2-40B4-BE49-F238E27FC236}">
                <a16:creationId xmlns:a16="http://schemas.microsoft.com/office/drawing/2014/main" id="{715C2853-B20D-A31F-7D95-059FDA4E7C45}"/>
              </a:ext>
            </a:extLst>
          </p:cNvPr>
          <p:cNvSpPr txBox="1">
            <a:spLocks/>
          </p:cNvSpPr>
          <p:nvPr/>
        </p:nvSpPr>
        <p:spPr>
          <a:xfrm>
            <a:off x="720000" y="567045"/>
            <a:ext cx="4521302" cy="39248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rtl="0" eaLnBrk="1" fontAlgn="base" hangingPunct="1">
              <a:lnSpc>
                <a:spcPct val="92000"/>
              </a:lnSpc>
              <a:spcBef>
                <a:spcPts val="0"/>
              </a:spcBef>
              <a:spcAft>
                <a:spcPct val="0"/>
              </a:spcAft>
              <a:defRPr lang="es-ES" sz="2400" b="1" kern="0" spc="-27" dirty="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610073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220146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830218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244028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2"/>
                </a:solidFill>
                <a:latin typeface="Verdana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defTabSz="914400">
              <a:defRPr/>
            </a:pPr>
            <a:r>
              <a:rPr lang="es-ES" sz="2720">
                <a:solidFill>
                  <a:srgbClr val="FF7300"/>
                </a:solidFill>
                <a:latin typeface="FS Emeric SemiBold" panose="02000503040000020004" pitchFamily="2" charset="77"/>
              </a:rPr>
              <a:t>6. </a:t>
            </a:r>
            <a:r>
              <a:rPr lang="es-ES" sz="2720">
                <a:solidFill>
                  <a:srgbClr val="004571"/>
                </a:solidFill>
                <a:latin typeface="FS Emeric SemiBold" panose="02000503040000020004" pitchFamily="2" charset="77"/>
              </a:rPr>
              <a:t>Proyectos en construcción</a:t>
            </a:r>
          </a:p>
        </p:txBody>
      </p:sp>
      <p:grpSp>
        <p:nvGrpSpPr>
          <p:cNvPr id="59" name="Grupo 58">
            <a:extLst>
              <a:ext uri="{FF2B5EF4-FFF2-40B4-BE49-F238E27FC236}">
                <a16:creationId xmlns:a16="http://schemas.microsoft.com/office/drawing/2014/main" id="{88E63BB7-BE68-AA28-EAA0-8517D2D49C85}"/>
              </a:ext>
            </a:extLst>
          </p:cNvPr>
          <p:cNvGrpSpPr/>
          <p:nvPr/>
        </p:nvGrpSpPr>
        <p:grpSpPr>
          <a:xfrm>
            <a:off x="11790000" y="405174"/>
            <a:ext cx="1221368" cy="668844"/>
            <a:chOff x="9209245" y="405174"/>
            <a:chExt cx="1221368" cy="668844"/>
          </a:xfrm>
        </p:grpSpPr>
        <p:pic>
          <p:nvPicPr>
            <p:cNvPr id="60" name="Gráfico 59">
              <a:extLst>
                <a:ext uri="{FF2B5EF4-FFF2-40B4-BE49-F238E27FC236}">
                  <a16:creationId xmlns:a16="http://schemas.microsoft.com/office/drawing/2014/main" id="{38EC69D0-A463-69EE-7166-C84A16C88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09245" y="405174"/>
              <a:ext cx="1221368" cy="668844"/>
            </a:xfrm>
            <a:prstGeom prst="rect">
              <a:avLst/>
            </a:prstGeom>
          </p:spPr>
        </p:pic>
        <p:pic>
          <p:nvPicPr>
            <p:cNvPr id="61" name="Gráfico 60">
              <a:extLst>
                <a:ext uri="{FF2B5EF4-FFF2-40B4-BE49-F238E27FC236}">
                  <a16:creationId xmlns:a16="http://schemas.microsoft.com/office/drawing/2014/main" id="{630E655D-EBBD-7B32-06C2-7183DABED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09245" y="405174"/>
              <a:ext cx="1221368" cy="668844"/>
            </a:xfrm>
            <a:prstGeom prst="rect">
              <a:avLst/>
            </a:prstGeom>
          </p:spPr>
        </p:pic>
      </p:grpSp>
      <p:pic>
        <p:nvPicPr>
          <p:cNvPr id="62" name="Imagen 61">
            <a:extLst>
              <a:ext uri="{FF2B5EF4-FFF2-40B4-BE49-F238E27FC236}">
                <a16:creationId xmlns:a16="http://schemas.microsoft.com/office/drawing/2014/main" id="{477E8B54-4C4D-EE30-95D8-9E88596458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462"/>
          <a:stretch/>
        </p:blipFill>
        <p:spPr>
          <a:xfrm>
            <a:off x="0" y="4174053"/>
            <a:ext cx="13444538" cy="3388797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F8E9E6C4-ECBF-511D-488B-22FEC8F4A263}"/>
              </a:ext>
            </a:extLst>
          </p:cNvPr>
          <p:cNvGrpSpPr/>
          <p:nvPr/>
        </p:nvGrpSpPr>
        <p:grpSpPr>
          <a:xfrm>
            <a:off x="910478" y="1518206"/>
            <a:ext cx="3037635" cy="3426309"/>
            <a:chOff x="2374551" y="433950"/>
            <a:chExt cx="5101448" cy="5754192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AFDB6B4F-0D1E-0BE0-B1D1-67D3A643B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4551" y="433950"/>
              <a:ext cx="5101448" cy="5754192"/>
            </a:xfrm>
            <a:prstGeom prst="rect">
              <a:avLst/>
            </a:prstGeom>
          </p:spPr>
        </p:pic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F51FE5B6-DA03-091D-5D45-FC5A47993BA8}"/>
                </a:ext>
              </a:extLst>
            </p:cNvPr>
            <p:cNvSpPr/>
            <p:nvPr/>
          </p:nvSpPr>
          <p:spPr>
            <a:xfrm>
              <a:off x="3718048" y="2703115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F5C68B69-354E-3BA1-9942-CAD484E9EEC0}"/>
                </a:ext>
              </a:extLst>
            </p:cNvPr>
            <p:cNvSpPr/>
            <p:nvPr/>
          </p:nvSpPr>
          <p:spPr>
            <a:xfrm>
              <a:off x="3893596" y="2786071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EA589921-FAAF-C018-977F-BC1A45B5264A}"/>
                </a:ext>
              </a:extLst>
            </p:cNvPr>
            <p:cNvSpPr/>
            <p:nvPr/>
          </p:nvSpPr>
          <p:spPr>
            <a:xfrm>
              <a:off x="3963043" y="2797642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CBF46C4F-F7C0-188E-C0E9-89858B1037F4}"/>
                </a:ext>
              </a:extLst>
            </p:cNvPr>
            <p:cNvSpPr/>
            <p:nvPr/>
          </p:nvSpPr>
          <p:spPr>
            <a:xfrm>
              <a:off x="4125090" y="2658746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6218BAFE-C90B-E461-C648-63D244927C6A}"/>
                </a:ext>
              </a:extLst>
            </p:cNvPr>
            <p:cNvSpPr/>
            <p:nvPr/>
          </p:nvSpPr>
          <p:spPr>
            <a:xfrm>
              <a:off x="4177177" y="2635598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E9CF5F54-8D82-7488-0C4E-00AEB02942FC}"/>
                </a:ext>
              </a:extLst>
            </p:cNvPr>
            <p:cNvSpPr/>
            <p:nvPr/>
          </p:nvSpPr>
          <p:spPr>
            <a:xfrm>
              <a:off x="3824151" y="3081221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C03DE2B4-D952-4DBB-0514-800E94CF9E3B}"/>
                </a:ext>
              </a:extLst>
            </p:cNvPr>
            <p:cNvSpPr/>
            <p:nvPr/>
          </p:nvSpPr>
          <p:spPr>
            <a:xfrm>
              <a:off x="3847300" y="3260627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66BC4352-DF09-6DDA-C08C-AE73ACA6929A}"/>
                </a:ext>
              </a:extLst>
            </p:cNvPr>
            <p:cNvSpPr/>
            <p:nvPr/>
          </p:nvSpPr>
          <p:spPr>
            <a:xfrm>
              <a:off x="3905170" y="3376375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E7BFA265-3D67-7095-0A59-190CD6105395}"/>
                </a:ext>
              </a:extLst>
            </p:cNvPr>
            <p:cNvSpPr/>
            <p:nvPr/>
          </p:nvSpPr>
          <p:spPr>
            <a:xfrm>
              <a:off x="4211900" y="3034921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6A01A873-9811-3D08-EA61-C456E77D4F60}"/>
                </a:ext>
              </a:extLst>
            </p:cNvPr>
            <p:cNvSpPr/>
            <p:nvPr/>
          </p:nvSpPr>
          <p:spPr>
            <a:xfrm>
              <a:off x="4993189" y="2265208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144E02F9-392B-C912-3283-D5B952F325AD}"/>
                </a:ext>
              </a:extLst>
            </p:cNvPr>
            <p:cNvSpPr/>
            <p:nvPr/>
          </p:nvSpPr>
          <p:spPr>
            <a:xfrm>
              <a:off x="5058779" y="2209265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DD5C4385-A9F5-8C90-C957-94AD0EDCB83D}"/>
                </a:ext>
              </a:extLst>
            </p:cNvPr>
            <p:cNvSpPr/>
            <p:nvPr/>
          </p:nvSpPr>
          <p:spPr>
            <a:xfrm>
              <a:off x="5000907" y="2365525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6E03947C-3290-A55B-AF55-FB869B4C140D}"/>
                </a:ext>
              </a:extLst>
            </p:cNvPr>
            <p:cNvSpPr/>
            <p:nvPr/>
          </p:nvSpPr>
          <p:spPr>
            <a:xfrm>
              <a:off x="5058781" y="2371310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83D55306-D76A-F244-8459-45DC8696989E}"/>
                </a:ext>
              </a:extLst>
            </p:cNvPr>
            <p:cNvSpPr/>
            <p:nvPr/>
          </p:nvSpPr>
          <p:spPr>
            <a:xfrm>
              <a:off x="5099292" y="2342375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7B3616F5-88FB-035B-B25D-548C9A1B458A}"/>
                </a:ext>
              </a:extLst>
            </p:cNvPr>
            <p:cNvSpPr/>
            <p:nvPr/>
          </p:nvSpPr>
          <p:spPr>
            <a:xfrm>
              <a:off x="5076141" y="2284500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5E9463C4-0E3C-9F74-ABAC-A2FC5AD455E9}"/>
                </a:ext>
              </a:extLst>
            </p:cNvPr>
            <p:cNvSpPr/>
            <p:nvPr/>
          </p:nvSpPr>
          <p:spPr>
            <a:xfrm>
              <a:off x="5134015" y="2278713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630984C3-FF59-C8CA-40C1-A269B7955AF0}"/>
                </a:ext>
              </a:extLst>
            </p:cNvPr>
            <p:cNvSpPr/>
            <p:nvPr/>
          </p:nvSpPr>
          <p:spPr>
            <a:xfrm>
              <a:off x="5151376" y="2301861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16CE1DEF-F262-2683-A96B-1E969A49C9CC}"/>
                </a:ext>
              </a:extLst>
            </p:cNvPr>
            <p:cNvSpPr/>
            <p:nvPr/>
          </p:nvSpPr>
          <p:spPr>
            <a:xfrm>
              <a:off x="5168737" y="2278713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B77BFA09-8327-12B0-44EA-BC0AFA96CC7F}"/>
                </a:ext>
              </a:extLst>
            </p:cNvPr>
            <p:cNvSpPr/>
            <p:nvPr/>
          </p:nvSpPr>
          <p:spPr>
            <a:xfrm>
              <a:off x="4925031" y="2472133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29AC4622-A50A-F553-C76B-E4417DC7D0B1}"/>
                </a:ext>
              </a:extLst>
            </p:cNvPr>
            <p:cNvSpPr/>
            <p:nvPr/>
          </p:nvSpPr>
          <p:spPr>
            <a:xfrm>
              <a:off x="4966183" y="2515994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531CC1E9-42EE-E361-2848-B4564C7EB1F5}"/>
                </a:ext>
              </a:extLst>
            </p:cNvPr>
            <p:cNvSpPr/>
            <p:nvPr/>
          </p:nvSpPr>
          <p:spPr>
            <a:xfrm>
              <a:off x="5423379" y="2446543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580F72BE-5B1A-7FC0-4E1A-4602AAC054ED}"/>
                </a:ext>
              </a:extLst>
            </p:cNvPr>
            <p:cNvSpPr/>
            <p:nvPr/>
          </p:nvSpPr>
          <p:spPr>
            <a:xfrm>
              <a:off x="5718532" y="2481267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3FB6E56C-AD3F-217A-6EE7-6AB71BA777B3}"/>
                </a:ext>
              </a:extLst>
            </p:cNvPr>
            <p:cNvSpPr/>
            <p:nvPr/>
          </p:nvSpPr>
          <p:spPr>
            <a:xfrm>
              <a:off x="5845858" y="2330800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E253514A-53D3-70C8-F679-10CDD02B1A06}"/>
                </a:ext>
              </a:extLst>
            </p:cNvPr>
            <p:cNvSpPr/>
            <p:nvPr/>
          </p:nvSpPr>
          <p:spPr>
            <a:xfrm>
              <a:off x="5996325" y="2423397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D9147B69-22F3-8CE4-8126-A5BA77904816}"/>
                </a:ext>
              </a:extLst>
            </p:cNvPr>
            <p:cNvSpPr/>
            <p:nvPr/>
          </p:nvSpPr>
          <p:spPr>
            <a:xfrm>
              <a:off x="6308837" y="2313436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35CAE752-DC3C-A597-9E62-1D3FDA21B740}"/>
                </a:ext>
              </a:extLst>
            </p:cNvPr>
            <p:cNvSpPr/>
            <p:nvPr/>
          </p:nvSpPr>
          <p:spPr>
            <a:xfrm>
              <a:off x="6331987" y="2562288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CE2BC1C3-BD38-8847-1ED4-725D58D06DE4}"/>
                </a:ext>
              </a:extLst>
            </p:cNvPr>
            <p:cNvSpPr/>
            <p:nvPr/>
          </p:nvSpPr>
          <p:spPr>
            <a:xfrm>
              <a:off x="6563483" y="2238202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2FBB9F14-D830-3277-1643-C305CE3A3635}"/>
                </a:ext>
              </a:extLst>
            </p:cNvPr>
            <p:cNvSpPr/>
            <p:nvPr/>
          </p:nvSpPr>
          <p:spPr>
            <a:xfrm>
              <a:off x="6800763" y="2753273"/>
              <a:ext cx="46000" cy="46000"/>
            </a:xfrm>
            <a:prstGeom prst="ellipse">
              <a:avLst/>
            </a:prstGeom>
            <a:solidFill>
              <a:srgbClr val="EE730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41" name="76 CuadroTexto">
            <a:extLst>
              <a:ext uri="{FF2B5EF4-FFF2-40B4-BE49-F238E27FC236}">
                <a16:creationId xmlns:a16="http://schemas.microsoft.com/office/drawing/2014/main" id="{6ED6E6D9-3139-467D-04B4-EB164B053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7855" y="2413045"/>
            <a:ext cx="3553473" cy="395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numCol="1" spcCol="360000" anchor="t">
            <a:noAutofit/>
          </a:bodyPr>
          <a:lstStyle/>
          <a:p>
            <a:pPr marL="92075" lvl="1">
              <a:lnSpc>
                <a:spcPts val="1300"/>
              </a:lnSpc>
              <a:spcAft>
                <a:spcPts val="300"/>
              </a:spcAft>
              <a:tabLst>
                <a:tab pos="82550" algn="l"/>
              </a:tabLst>
            </a:pPr>
            <a:r>
              <a:rPr lang="es-ES" sz="1200" b="1">
                <a:solidFill>
                  <a:srgbClr val="FF7300"/>
                </a:solidFill>
                <a:latin typeface="FS Emeric Light"/>
                <a:cs typeface="Arial"/>
              </a:rPr>
              <a:t>Planta fotovoltaica </a:t>
            </a:r>
            <a:r>
              <a:rPr lang="es-ES" sz="1200" b="1" err="1">
                <a:solidFill>
                  <a:srgbClr val="FF7300"/>
                </a:solidFill>
                <a:latin typeface="FS Emeric Light"/>
                <a:cs typeface="Arial"/>
              </a:rPr>
              <a:t>Glenellen</a:t>
            </a:r>
            <a:endParaRPr lang="es-ES" sz="1200" b="1">
              <a:solidFill>
                <a:srgbClr val="FF7300"/>
              </a:solidFill>
              <a:latin typeface="FS Emeric Light"/>
              <a:cs typeface="Arial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​​​​​</a:t>
            </a: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Ubicación: </a:t>
            </a:r>
            <a:r>
              <a:rPr lang="es-ES" sz="1000" err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Greater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 Hume, Nueva Gales del Sur (Australia) </a:t>
            </a:r>
            <a:endParaRPr lang="es-ES" sz="1000">
              <a:solidFill>
                <a:srgbClr val="094470"/>
              </a:solidFill>
              <a:latin typeface="FS Emeric Light" panose="02000503040000020004" pitchFamily="2" charset="0"/>
              <a:cs typeface="Arial" pitchFamily="34" charset="0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Tecnología: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fotovoltaica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Potencia: 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260 </a:t>
            </a:r>
            <a:r>
              <a:rPr lang="es-ES" sz="1000" err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MWp</a:t>
            </a:r>
            <a:br>
              <a:rPr lang="es-ES" sz="800" b="0" i="0">
                <a:solidFill>
                  <a:srgbClr val="4F4F4F"/>
                </a:solidFill>
                <a:effectLst/>
                <a:latin typeface="FS Emeric" panose="02000503040000020004" pitchFamily="50" charset="0"/>
              </a:rPr>
            </a:br>
            <a:endParaRPr lang="es-ES" sz="1000">
              <a:solidFill>
                <a:srgbClr val="094470"/>
              </a:solidFill>
              <a:latin typeface="FS Emeric"/>
              <a:cs typeface="Arial" pitchFamily="34" charset="0"/>
            </a:endParaRP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endParaRPr lang="es-ES" sz="1000">
              <a:solidFill>
                <a:srgbClr val="FF7300"/>
              </a:solidFill>
              <a:latin typeface="FS Emeric Core" panose="02000503040000020004" pitchFamily="2" charset="77"/>
              <a:cs typeface="Arial" pitchFamily="34" charset="0"/>
            </a:endParaRP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endParaRPr lang="es-ES" sz="1000">
              <a:solidFill>
                <a:srgbClr val="FF7300"/>
              </a:solidFill>
              <a:latin typeface="FS Emeric Core" panose="02000503040000020004" pitchFamily="2" charset="77"/>
              <a:cs typeface="Arial" pitchFamily="34" charset="0"/>
            </a:endParaRP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endParaRPr lang="es-ES" sz="1000">
              <a:solidFill>
                <a:srgbClr val="094470"/>
              </a:solidFill>
              <a:latin typeface="FS Emeric Light" panose="02000503040000020004" pitchFamily="2" charset="77"/>
              <a:cs typeface="Arial" pitchFamily="34" charset="0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Char char="•"/>
            </a:pPr>
            <a:endParaRPr lang="es-ES" sz="1000">
              <a:solidFill>
                <a:srgbClr val="094470"/>
              </a:solidFill>
              <a:latin typeface="FS Emeric Light" panose="02000503040000020004" pitchFamily="2" charset="77"/>
              <a:cs typeface="Arial" pitchFamily="34" charset="0"/>
            </a:endParaRP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endParaRPr lang="es-ES" sz="1200">
              <a:solidFill>
                <a:srgbClr val="FF7300"/>
              </a:solidFill>
              <a:latin typeface="FS Emeric Core" panose="02000503040000020004" pitchFamily="2" charset="77"/>
              <a:cs typeface="Arial" pitchFamily="34" charset="0"/>
            </a:endParaRP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endParaRPr lang="es-ES" sz="1000">
              <a:solidFill>
                <a:srgbClr val="094470"/>
              </a:solidFill>
              <a:latin typeface="FS Emeric Core" panose="02000503040000020004" pitchFamily="2" charset="77"/>
              <a:cs typeface="Arial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82A47F1-2E42-4609-8252-18179A65DF46}"/>
              </a:ext>
            </a:extLst>
          </p:cNvPr>
          <p:cNvSpPr txBox="1"/>
          <p:nvPr/>
        </p:nvSpPr>
        <p:spPr>
          <a:xfrm>
            <a:off x="8760017" y="2598386"/>
            <a:ext cx="3865158" cy="255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lvl="1" indent="-219075" eaLnBrk="0" hangingPunct="0">
              <a:lnSpc>
                <a:spcPts val="1300"/>
              </a:lnSpc>
              <a:spcAft>
                <a:spcPts val="500"/>
              </a:spcAft>
              <a:tabLst>
                <a:tab pos="82550" algn="l"/>
              </a:tabLst>
            </a:pPr>
            <a:endParaRPr lang="es-ES" sz="1000">
              <a:solidFill>
                <a:srgbClr val="094470"/>
              </a:solidFill>
              <a:latin typeface="FS Emeric Light" panose="02000503040000020004" pitchFamily="2" charset="77"/>
              <a:cs typeface="Arial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575A77-FB7F-497C-A8C5-9F5A39197D52}"/>
              </a:ext>
            </a:extLst>
          </p:cNvPr>
          <p:cNvSpPr txBox="1"/>
          <p:nvPr/>
        </p:nvSpPr>
        <p:spPr>
          <a:xfrm>
            <a:off x="4461960" y="2368967"/>
            <a:ext cx="4806553" cy="18517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92075" lvl="1">
              <a:lnSpc>
                <a:spcPts val="1300"/>
              </a:lnSpc>
              <a:spcAft>
                <a:spcPts val="300"/>
              </a:spcAft>
              <a:tabLst>
                <a:tab pos="82550" algn="l"/>
              </a:tabLst>
            </a:pPr>
            <a:r>
              <a:rPr lang="es-ES" sz="1200" b="1">
                <a:solidFill>
                  <a:srgbClr val="FF7300"/>
                </a:solidFill>
                <a:latin typeface="FS Emeric Light"/>
                <a:cs typeface="Arial"/>
              </a:rPr>
              <a:t>Planta fotovoltaica </a:t>
            </a:r>
            <a:r>
              <a:rPr lang="es-ES" sz="1200" b="1" err="1">
                <a:solidFill>
                  <a:srgbClr val="FF7300"/>
                </a:solidFill>
                <a:latin typeface="FS Emeric Light"/>
                <a:cs typeface="Arial"/>
              </a:rPr>
              <a:t>Bundaberg</a:t>
            </a:r>
            <a:endParaRPr lang="es-ES" sz="1200" b="1">
              <a:solidFill>
                <a:srgbClr val="FF7300"/>
              </a:solidFill>
              <a:latin typeface="FS Emeric Light"/>
              <a:cs typeface="Arial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​​​​​</a:t>
            </a: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Ubicación: </a:t>
            </a:r>
            <a:r>
              <a:rPr lang="es-ES" sz="1000" err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Bundaberg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, Queensland (Australia) </a:t>
            </a:r>
            <a:endParaRPr lang="es-ES" sz="1000">
              <a:solidFill>
                <a:srgbClr val="094470"/>
              </a:solidFill>
              <a:latin typeface="FS Emeric Light" panose="02000503040000020004" pitchFamily="2" charset="0"/>
              <a:cs typeface="Arial" pitchFamily="34" charset="0"/>
            </a:endParaRP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Tecnología: 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fotovoltaica</a:t>
            </a:r>
          </a:p>
          <a:p>
            <a:pPr marL="263525" lvl="1" indent="-171450" eaLnBrk="0" hangingPunct="0">
              <a:lnSpc>
                <a:spcPts val="13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s-ES" sz="1000" b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Potencia: </a:t>
            </a:r>
            <a:r>
              <a:rPr lang="es-ES" sz="1000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100 </a:t>
            </a:r>
            <a:r>
              <a:rPr lang="es-ES" sz="1000" err="1">
                <a:solidFill>
                  <a:srgbClr val="094470"/>
                </a:solidFill>
                <a:latin typeface="FS Emeric Light" panose="02000503040000020004" pitchFamily="2" charset="0"/>
                <a:cs typeface="Arial"/>
              </a:rPr>
              <a:t>MWp</a:t>
            </a:r>
            <a:endParaRPr lang="es-ES" sz="1200" b="1">
              <a:solidFill>
                <a:srgbClr val="FF7300"/>
              </a:solidFill>
              <a:latin typeface="FS Emeric Light"/>
              <a:cs typeface="Arial"/>
            </a:endParaRP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endParaRPr lang="es-ES" sz="1000">
              <a:solidFill>
                <a:srgbClr val="094470"/>
              </a:solidFill>
              <a:latin typeface="FS Emeric Light"/>
              <a:cs typeface="Arial" pitchFamily="34" charset="0"/>
            </a:endParaRP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endParaRPr lang="es-ES" sz="1000">
              <a:solidFill>
                <a:srgbClr val="094470"/>
              </a:solidFill>
              <a:latin typeface="FS Emeric Light"/>
              <a:cs typeface="Arial" pitchFamily="34" charset="0"/>
            </a:endParaRPr>
          </a:p>
          <a:p>
            <a:pPr marL="92075" lvl="1" eaLnBrk="0" hangingPunct="0">
              <a:lnSpc>
                <a:spcPts val="1300"/>
              </a:lnSpc>
              <a:spcAft>
                <a:spcPts val="300"/>
              </a:spcAft>
            </a:pPr>
            <a:endParaRPr lang="es-ES" sz="1000">
              <a:solidFill>
                <a:srgbClr val="094470"/>
              </a:solidFill>
              <a:latin typeface="FS Emeric Light"/>
              <a:cs typeface="Arial" pitchFamily="34" charset="0"/>
            </a:endParaRPr>
          </a:p>
          <a:p>
            <a:endParaRPr lang="es-ES">
              <a:latin typeface="FS Emeric Light"/>
            </a:endParaRPr>
          </a:p>
        </p:txBody>
      </p:sp>
    </p:spTree>
    <p:extLst>
      <p:ext uri="{BB962C8B-B14F-4D97-AF65-F5344CB8AC3E}">
        <p14:creationId xmlns:p14="http://schemas.microsoft.com/office/powerpoint/2010/main" val="23041985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Naturgy 1">
      <a:dk1>
        <a:srgbClr val="005884"/>
      </a:dk1>
      <a:lt1>
        <a:srgbClr val="FEFFFF"/>
      </a:lt1>
      <a:dk2>
        <a:srgbClr val="E57100"/>
      </a:dk2>
      <a:lt2>
        <a:srgbClr val="FEFFFF"/>
      </a:lt2>
      <a:accent1>
        <a:srgbClr val="005884"/>
      </a:accent1>
      <a:accent2>
        <a:srgbClr val="ED7D31"/>
      </a:accent2>
      <a:accent3>
        <a:srgbClr val="00A3DA"/>
      </a:accent3>
      <a:accent4>
        <a:srgbClr val="D58A00"/>
      </a:accent4>
      <a:accent5>
        <a:srgbClr val="5B9BD5"/>
      </a:accent5>
      <a:accent6>
        <a:srgbClr val="F4AD00"/>
      </a:accent6>
      <a:hlink>
        <a:srgbClr val="005884"/>
      </a:hlink>
      <a:folHlink>
        <a:srgbClr val="E571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6001a8e-14da-46bc-96a9-eca6ae444062">
      <Terms xmlns="http://schemas.microsoft.com/office/infopath/2007/PartnerControls"/>
    </lcf76f155ced4ddcb4097134ff3c332f>
    <TaxCatchAll xmlns="91ba8f55-86c6-4c95-9a85-143a7c12cc6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1AC55CCB0FE084E9E417D0491627465" ma:contentTypeVersion="19" ma:contentTypeDescription="Crear nuevo documento." ma:contentTypeScope="" ma:versionID="58a27ab5c538d1c9af722180592e2784">
  <xsd:schema xmlns:xsd="http://www.w3.org/2001/XMLSchema" xmlns:xs="http://www.w3.org/2001/XMLSchema" xmlns:p="http://schemas.microsoft.com/office/2006/metadata/properties" xmlns:ns2="26001a8e-14da-46bc-96a9-eca6ae444062" xmlns:ns3="91ba8f55-86c6-4c95-9a85-143a7c12cc6e" targetNamespace="http://schemas.microsoft.com/office/2006/metadata/properties" ma:root="true" ma:fieldsID="f13c674cd492fc98c36189c65f5150c7" ns2:_="" ns3:_="">
    <xsd:import namespace="26001a8e-14da-46bc-96a9-eca6ae444062"/>
    <xsd:import namespace="91ba8f55-86c6-4c95-9a85-143a7c12cc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001a8e-14da-46bc-96a9-eca6ae4440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Etiquetas de imagen" ma:readOnly="false" ma:fieldId="{5cf76f15-5ced-4ddc-b409-7134ff3c332f}" ma:taxonomyMulti="true" ma:sspId="a181c148-9ad9-4a74-9ffe-3faf7671d2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ba8f55-86c6-4c95-9a85-143a7c12cc6e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82c18107-4a70-430d-8122-afb938d9bc7a}" ma:internalName="TaxCatchAll" ma:showField="CatchAllData" ma:web="91ba8f55-86c6-4c95-9a85-143a7c12cc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7AD35D-2117-487B-AE26-98A2643F20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553AF8-FF35-4370-B7AF-F209E5883E24}">
  <ds:schemaRefs>
    <ds:schemaRef ds:uri="26001a8e-14da-46bc-96a9-eca6ae444062"/>
    <ds:schemaRef ds:uri="91ba8f55-86c6-4c95-9a85-143a7c12cc6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E58244A-3976-404C-B57A-8D5380C2552F}">
  <ds:schemaRefs>
    <ds:schemaRef ds:uri="26001a8e-14da-46bc-96a9-eca6ae444062"/>
    <ds:schemaRef ds:uri="91ba8f55-86c6-4c95-9a85-143a7c12cc6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12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...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.... ...</dc:creator>
  <cp:revision>7</cp:revision>
  <cp:lastPrinted>2018-10-01T11:43:33Z</cp:lastPrinted>
  <dcterms:created xsi:type="dcterms:W3CDTF">2018-07-06T10:41:11Z</dcterms:created>
  <dcterms:modified xsi:type="dcterms:W3CDTF">2026-01-26T08:08:32Z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0x010100E1AC55CCB0FE084E9E417D0491627465</vt:lpwstr>
  </property>
  <property fmtid="{D5CDD505-2E9C-101B-9397-08002B2CF9AE}" pid="3" name="MediaServiceImageTags">
    <vt:lpwstr/>
  </property>
  <property fmtid="{D5CDD505-2E9C-101B-9397-08002B2CF9AE}" pid="4" name="MSIP_Label_04fdb0a8-4a6b-4f00-936d-33796aec780e_Enabled">
    <vt:lpwstr>true</vt:lpwstr>
  </property>
  <property fmtid="{D5CDD505-2E9C-101B-9397-08002B2CF9AE}" pid="5" name="MSIP_Label_04fdb0a8-4a6b-4f00-936d-33796aec780e_SetDate">
    <vt:lpwstr>2025-07-08T08:56:27Z</vt:lpwstr>
  </property>
  <property fmtid="{D5CDD505-2E9C-101B-9397-08002B2CF9AE}" pid="6" name="MSIP_Label_04fdb0a8-4a6b-4f00-936d-33796aec780e_Method">
    <vt:lpwstr>Standard</vt:lpwstr>
  </property>
  <property fmtid="{D5CDD505-2E9C-101B-9397-08002B2CF9AE}" pid="7" name="MSIP_Label_04fdb0a8-4a6b-4f00-936d-33796aec780e_Name">
    <vt:lpwstr>Interna</vt:lpwstr>
  </property>
  <property fmtid="{D5CDD505-2E9C-101B-9397-08002B2CF9AE}" pid="8" name="MSIP_Label_04fdb0a8-4a6b-4f00-936d-33796aec780e_SiteId">
    <vt:lpwstr>4671ebb9-5444-457d-a9ef-c8888adaf03b</vt:lpwstr>
  </property>
  <property fmtid="{D5CDD505-2E9C-101B-9397-08002B2CF9AE}" pid="9" name="MSIP_Label_04fdb0a8-4a6b-4f00-936d-33796aec780e_ActionId">
    <vt:lpwstr>d9c6140b-1f8b-4e33-b4c3-1afefb76c4fc</vt:lpwstr>
  </property>
  <property fmtid="{D5CDD505-2E9C-101B-9397-08002B2CF9AE}" pid="10" name="MSIP_Label_04fdb0a8-4a6b-4f00-936d-33796aec780e_ContentBits">
    <vt:lpwstr>0</vt:lpwstr>
  </property>
  <property fmtid="{D5CDD505-2E9C-101B-9397-08002B2CF9AE}" pid="11" name="MSIP_Label_04fdb0a8-4a6b-4f00-936d-33796aec780e_Tag">
    <vt:lpwstr>10, 3, 0, 2</vt:lpwstr>
  </property>
</Properties>
</file>